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4" r:id="rId2"/>
    <p:sldMasterId id="2147483681" r:id="rId3"/>
  </p:sldMasterIdLst>
  <p:notesMasterIdLst>
    <p:notesMasterId r:id="rId60"/>
  </p:notesMasterIdLst>
  <p:handoutMasterIdLst>
    <p:handoutMasterId r:id="rId61"/>
  </p:handoutMasterIdLst>
  <p:sldIdLst>
    <p:sldId id="256" r:id="rId4"/>
    <p:sldId id="258" r:id="rId5"/>
    <p:sldId id="260" r:id="rId6"/>
    <p:sldId id="266" r:id="rId7"/>
    <p:sldId id="299" r:id="rId8"/>
    <p:sldId id="343" r:id="rId9"/>
    <p:sldId id="261" r:id="rId10"/>
    <p:sldId id="350" r:id="rId11"/>
    <p:sldId id="351" r:id="rId12"/>
    <p:sldId id="339" r:id="rId13"/>
    <p:sldId id="341" r:id="rId14"/>
    <p:sldId id="357" r:id="rId15"/>
    <p:sldId id="302" r:id="rId16"/>
    <p:sldId id="337" r:id="rId17"/>
    <p:sldId id="303" r:id="rId18"/>
    <p:sldId id="304" r:id="rId19"/>
    <p:sldId id="356" r:id="rId20"/>
    <p:sldId id="344" r:id="rId21"/>
    <p:sldId id="305" r:id="rId22"/>
    <p:sldId id="306" r:id="rId23"/>
    <p:sldId id="307" r:id="rId24"/>
    <p:sldId id="308" r:id="rId25"/>
    <p:sldId id="309" r:id="rId26"/>
    <p:sldId id="310" r:id="rId27"/>
    <p:sldId id="311" r:id="rId28"/>
    <p:sldId id="312" r:id="rId29"/>
    <p:sldId id="313" r:id="rId30"/>
    <p:sldId id="314" r:id="rId31"/>
    <p:sldId id="315" r:id="rId32"/>
    <p:sldId id="317" r:id="rId33"/>
    <p:sldId id="318" r:id="rId34"/>
    <p:sldId id="319" r:id="rId35"/>
    <p:sldId id="320" r:id="rId36"/>
    <p:sldId id="321" r:id="rId37"/>
    <p:sldId id="322" r:id="rId38"/>
    <p:sldId id="323" r:id="rId39"/>
    <p:sldId id="324" r:id="rId40"/>
    <p:sldId id="325" r:id="rId41"/>
    <p:sldId id="346" r:id="rId42"/>
    <p:sldId id="326" r:id="rId43"/>
    <p:sldId id="327" r:id="rId44"/>
    <p:sldId id="328" r:id="rId45"/>
    <p:sldId id="329" r:id="rId46"/>
    <p:sldId id="352" r:id="rId47"/>
    <p:sldId id="353" r:id="rId48"/>
    <p:sldId id="330" r:id="rId49"/>
    <p:sldId id="347" r:id="rId50"/>
    <p:sldId id="331" r:id="rId51"/>
    <p:sldId id="332" r:id="rId52"/>
    <p:sldId id="333" r:id="rId53"/>
    <p:sldId id="334" r:id="rId54"/>
    <p:sldId id="335" r:id="rId55"/>
    <p:sldId id="354" r:id="rId56"/>
    <p:sldId id="355" r:id="rId57"/>
    <p:sldId id="348" r:id="rId58"/>
    <p:sldId id="349"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4186" autoAdjust="0"/>
  </p:normalViewPr>
  <p:slideViewPr>
    <p:cSldViewPr snapToGrid="0">
      <p:cViewPr varScale="1">
        <p:scale>
          <a:sx n="90" d="100"/>
          <a:sy n="90" d="100"/>
        </p:scale>
        <p:origin x="768"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78" d="100"/>
          <a:sy n="78" d="100"/>
        </p:scale>
        <p:origin x="321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FSDOAOPB\FILEWORK\History\REC%20&amp;%20Mid-Year%20&amp;%20BSF%20History.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4.xml"/><Relationship Id="rId4"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bgoodson\AppData\Local\Microsoft\Windows\INetCache\Content.Outlook\B3PD55FZ\0-Ex-Budget-Presentation-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goodson\AppData\Local\Microsoft\Windows\INetCache\Content.Outlook\B3PD55FZ\0-Ex-Budget-Presentation-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bgoodson\AppData\Local\Microsoft\Windows\INetCache\Content.Outlook\B3PD55FZ\FY23_HIED_DOA%20Executive%20Budget%20Slides%20(00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chemeClr val="tx1">
                    <a:lumMod val="65000"/>
                    <a:lumOff val="35000"/>
                  </a:schemeClr>
                </a:solidFill>
                <a:latin typeface="+mn-lt"/>
                <a:ea typeface="+mn-ea"/>
                <a:cs typeface="+mn-cs"/>
              </a:defRPr>
            </a:pPr>
            <a:r>
              <a:rPr lang="en-US" sz="1800" b="1" dirty="0"/>
              <a:t>Budget Stabilization Fund - Beginning Balances (July 1 of Fiscal Year)</a:t>
            </a:r>
          </a:p>
        </c:rich>
      </c:tx>
      <c:layout>
        <c:manualLayout>
          <c:xMode val="edge"/>
          <c:yMode val="edge"/>
          <c:x val="0.17291588295411064"/>
          <c:y val="1.690129855904883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95969344903185"/>
          <c:y val="8.7299364045535469E-2"/>
          <c:w val="0.86737203583252609"/>
          <c:h val="0.76436872351495688"/>
        </c:manualLayout>
      </c:layout>
      <c:barChart>
        <c:barDir val="col"/>
        <c:grouping val="clustered"/>
        <c:varyColors val="0"/>
        <c:ser>
          <c:idx val="0"/>
          <c:order val="0"/>
          <c:spPr>
            <a:solidFill>
              <a:schemeClr val="accent1"/>
            </a:solidFill>
            <a:ln>
              <a:noFill/>
            </a:ln>
            <a:effectLst/>
          </c:spPr>
          <c:invertIfNegative val="0"/>
          <c:dPt>
            <c:idx val="22"/>
            <c:invertIfNegative val="0"/>
            <c:bubble3D val="0"/>
            <c:spPr>
              <a:solidFill>
                <a:schemeClr val="accent1"/>
              </a:solidFill>
              <a:ln>
                <a:noFill/>
              </a:ln>
              <a:effectLst/>
            </c:spPr>
            <c:extLst>
              <c:ext xmlns:c16="http://schemas.microsoft.com/office/drawing/2014/chart" uri="{C3380CC4-5D6E-409C-BE32-E72D297353CC}">
                <c16:uniqueId val="{00000001-A2F4-431D-A717-F7F92472AEEE}"/>
              </c:ext>
            </c:extLst>
          </c:dPt>
          <c:dPt>
            <c:idx val="23"/>
            <c:invertIfNegative val="0"/>
            <c:bubble3D val="0"/>
            <c:spPr>
              <a:solidFill>
                <a:srgbClr val="92D050"/>
              </a:solidFill>
              <a:ln>
                <a:noFill/>
              </a:ln>
              <a:effectLst/>
            </c:spPr>
            <c:extLst>
              <c:ext xmlns:c16="http://schemas.microsoft.com/office/drawing/2014/chart" uri="{C3380CC4-5D6E-409C-BE32-E72D297353CC}">
                <c16:uniqueId val="{00000003-A2F4-431D-A717-F7F92472AEEE}"/>
              </c:ext>
            </c:extLst>
          </c:dPt>
          <c:cat>
            <c:strRef>
              <c:f>BSF!$A$49:$A$72</c:f>
              <c:strCache>
                <c:ptCount val="24"/>
                <c:pt idx="0">
                  <c:v>FY00</c:v>
                </c:pt>
                <c:pt idx="1">
                  <c:v>FY01</c:v>
                </c:pt>
                <c:pt idx="2">
                  <c:v>FY02</c:v>
                </c:pt>
                <c:pt idx="3">
                  <c:v>FY03</c:v>
                </c:pt>
                <c:pt idx="4">
                  <c:v>FY04</c:v>
                </c:pt>
                <c:pt idx="5">
                  <c:v>FY05</c:v>
                </c:pt>
                <c:pt idx="6">
                  <c:v>FY06</c:v>
                </c:pt>
                <c:pt idx="7">
                  <c:v>FY07</c:v>
                </c:pt>
                <c:pt idx="8">
                  <c:v>FY08</c:v>
                </c:pt>
                <c:pt idx="9">
                  <c:v>FY09</c:v>
                </c:pt>
                <c:pt idx="10">
                  <c:v>FY10</c:v>
                </c:pt>
                <c:pt idx="11">
                  <c:v>FY11</c:v>
                </c:pt>
                <c:pt idx="12">
                  <c:v>FY12</c:v>
                </c:pt>
                <c:pt idx="13">
                  <c:v>FY13</c:v>
                </c:pt>
                <c:pt idx="14">
                  <c:v>FY14</c:v>
                </c:pt>
                <c:pt idx="15">
                  <c:v>FY15</c:v>
                </c:pt>
                <c:pt idx="16">
                  <c:v>FY16</c:v>
                </c:pt>
                <c:pt idx="17">
                  <c:v>FY17</c:v>
                </c:pt>
                <c:pt idx="18">
                  <c:v>FY18</c:v>
                </c:pt>
                <c:pt idx="19">
                  <c:v>FY19</c:v>
                </c:pt>
                <c:pt idx="20">
                  <c:v>FY20</c:v>
                </c:pt>
                <c:pt idx="21">
                  <c:v>FY21</c:v>
                </c:pt>
                <c:pt idx="22">
                  <c:v>FY22</c:v>
                </c:pt>
                <c:pt idx="23">
                  <c:v>FY23*</c:v>
                </c:pt>
              </c:strCache>
            </c:strRef>
          </c:cat>
          <c:val>
            <c:numRef>
              <c:f>BSF!$B$49:$B$72</c:f>
              <c:numCache>
                <c:formatCode>"$"#,##0_);[Red]\("$"#,##0\)</c:formatCode>
                <c:ptCount val="24"/>
                <c:pt idx="0">
                  <c:v>23604791</c:v>
                </c:pt>
                <c:pt idx="1">
                  <c:v>59464829.899999999</c:v>
                </c:pt>
                <c:pt idx="2">
                  <c:v>196700379.85999998</c:v>
                </c:pt>
                <c:pt idx="3">
                  <c:v>266173483.34999999</c:v>
                </c:pt>
                <c:pt idx="4">
                  <c:v>191140116.35000002</c:v>
                </c:pt>
                <c:pt idx="5">
                  <c:v>239343931.13</c:v>
                </c:pt>
                <c:pt idx="6">
                  <c:v>461661503.55000001</c:v>
                </c:pt>
                <c:pt idx="7">
                  <c:v>681908535.36000001</c:v>
                </c:pt>
                <c:pt idx="8">
                  <c:v>682714462.11000001</c:v>
                </c:pt>
                <c:pt idx="9">
                  <c:v>775593291.04999995</c:v>
                </c:pt>
                <c:pt idx="10">
                  <c:v>853719305.88999999</c:v>
                </c:pt>
                <c:pt idx="11">
                  <c:v>643857587.55999994</c:v>
                </c:pt>
                <c:pt idx="12">
                  <c:v>646129953.55999994</c:v>
                </c:pt>
                <c:pt idx="13">
                  <c:v>442933619.55999994</c:v>
                </c:pt>
                <c:pt idx="14">
                  <c:v>443868562.55999994</c:v>
                </c:pt>
                <c:pt idx="15">
                  <c:v>444505133.55999994</c:v>
                </c:pt>
                <c:pt idx="16">
                  <c:v>469872014.55999994</c:v>
                </c:pt>
                <c:pt idx="17">
                  <c:v>358982171.70999992</c:v>
                </c:pt>
                <c:pt idx="18">
                  <c:v>286793435.70999992</c:v>
                </c:pt>
                <c:pt idx="19">
                  <c:v>321070307.70999992</c:v>
                </c:pt>
                <c:pt idx="20">
                  <c:v>405283103.70999998</c:v>
                </c:pt>
                <c:pt idx="21">
                  <c:v>568236934</c:v>
                </c:pt>
                <c:pt idx="22">
                  <c:v>545929580</c:v>
                </c:pt>
                <c:pt idx="23">
                  <c:v>720788769</c:v>
                </c:pt>
              </c:numCache>
            </c:numRef>
          </c:val>
          <c:extLst>
            <c:ext xmlns:c16="http://schemas.microsoft.com/office/drawing/2014/chart" uri="{C3380CC4-5D6E-409C-BE32-E72D297353CC}">
              <c16:uniqueId val="{00000004-A2F4-431D-A717-F7F92472AEEE}"/>
            </c:ext>
          </c:extLst>
        </c:ser>
        <c:dLbls>
          <c:showLegendKey val="0"/>
          <c:showVal val="0"/>
          <c:showCatName val="0"/>
          <c:showSerName val="0"/>
          <c:showPercent val="0"/>
          <c:showBubbleSize val="0"/>
        </c:dLbls>
        <c:gapWidth val="219"/>
        <c:overlap val="-27"/>
        <c:axId val="508611584"/>
        <c:axId val="508611256"/>
      </c:barChart>
      <c:catAx>
        <c:axId val="50861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8611256"/>
        <c:crosses val="autoZero"/>
        <c:auto val="1"/>
        <c:lblAlgn val="ctr"/>
        <c:lblOffset val="100"/>
        <c:noMultiLvlLbl val="0"/>
      </c:catAx>
      <c:valAx>
        <c:axId val="5086112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8611584"/>
        <c:crosses val="autoZero"/>
        <c:crossBetween val="between"/>
        <c:dispUnits>
          <c:builtInUnit val="millions"/>
          <c:dispUnitsLbl>
            <c:layout>
              <c:manualLayout>
                <c:xMode val="edge"/>
                <c:yMode val="edge"/>
                <c:x val="2.7252712789058754E-2"/>
                <c:y val="0.11778843592992627"/>
              </c:manualLayout>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Millions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156526307784836E-2"/>
          <c:y val="2.0884543757304835E-2"/>
          <c:w val="0.94096668118416715"/>
          <c:h val="0.86447027960716938"/>
        </c:manualLayout>
      </c:layout>
      <c:lineChart>
        <c:grouping val="standard"/>
        <c:varyColors val="0"/>
        <c:ser>
          <c:idx val="1"/>
          <c:order val="1"/>
          <c:tx>
            <c:v>Beginning Fund Balance</c:v>
          </c:tx>
          <c:spPr>
            <a:ln w="31750" cap="rnd">
              <a:solidFill>
                <a:srgbClr val="00B050"/>
              </a:solidFill>
              <a:prstDash val="dash"/>
              <a:round/>
            </a:ln>
            <a:effectLst/>
          </c:spPr>
          <c:marker>
            <c:symbol val="triangle"/>
            <c:size val="10"/>
            <c:spPr>
              <a:solidFill>
                <a:srgbClr val="00B050"/>
              </a:solidFill>
              <a:ln>
                <a:solidFill>
                  <a:srgbClr val="00B050"/>
                </a:solidFill>
              </a:ln>
              <a:effectLst/>
            </c:spPr>
          </c:marker>
          <c:dPt>
            <c:idx val="1"/>
            <c:marker>
              <c:symbol val="triangle"/>
              <c:size val="10"/>
              <c:spPr>
                <a:solidFill>
                  <a:srgbClr val="00B050"/>
                </a:solidFill>
                <a:ln>
                  <a:solidFill>
                    <a:srgbClr val="00B050"/>
                  </a:solidFill>
                </a:ln>
                <a:effectLst/>
              </c:spPr>
            </c:marker>
            <c:bubble3D val="0"/>
            <c:spPr>
              <a:ln w="31750" cap="rnd">
                <a:solidFill>
                  <a:srgbClr val="00B050"/>
                </a:solidFill>
                <a:prstDash val="solid"/>
                <a:round/>
              </a:ln>
              <a:effectLst/>
            </c:spPr>
            <c:extLst>
              <c:ext xmlns:c16="http://schemas.microsoft.com/office/drawing/2014/chart" uri="{C3380CC4-5D6E-409C-BE32-E72D297353CC}">
                <c16:uniqueId val="{00000001-C73F-48F8-96E4-CB7E8239E954}"/>
              </c:ext>
            </c:extLst>
          </c:dPt>
          <c:dPt>
            <c:idx val="2"/>
            <c:marker>
              <c:symbol val="triangle"/>
              <c:size val="10"/>
              <c:spPr>
                <a:solidFill>
                  <a:srgbClr val="00B050"/>
                </a:solidFill>
                <a:ln>
                  <a:solidFill>
                    <a:srgbClr val="00B050"/>
                  </a:solidFill>
                </a:ln>
                <a:effectLst/>
              </c:spPr>
            </c:marker>
            <c:bubble3D val="0"/>
            <c:spPr>
              <a:ln w="31750" cap="rnd">
                <a:solidFill>
                  <a:srgbClr val="00B050"/>
                </a:solidFill>
                <a:prstDash val="solid"/>
                <a:round/>
              </a:ln>
              <a:effectLst/>
            </c:spPr>
            <c:extLst>
              <c:ext xmlns:c16="http://schemas.microsoft.com/office/drawing/2014/chart" uri="{C3380CC4-5D6E-409C-BE32-E72D297353CC}">
                <c16:uniqueId val="{00000003-C73F-48F8-96E4-CB7E8239E954}"/>
              </c:ext>
            </c:extLst>
          </c:dPt>
          <c:dPt>
            <c:idx val="3"/>
            <c:marker>
              <c:symbol val="triangle"/>
              <c:size val="10"/>
              <c:spPr>
                <a:solidFill>
                  <a:srgbClr val="00B050"/>
                </a:solidFill>
                <a:ln>
                  <a:solidFill>
                    <a:srgbClr val="00B050"/>
                  </a:solidFill>
                </a:ln>
                <a:effectLst/>
              </c:spPr>
            </c:marker>
            <c:bubble3D val="0"/>
            <c:spPr>
              <a:ln w="31750" cap="rnd">
                <a:solidFill>
                  <a:srgbClr val="00B050"/>
                </a:solidFill>
                <a:prstDash val="solid"/>
                <a:round/>
              </a:ln>
              <a:effectLst/>
            </c:spPr>
            <c:extLst>
              <c:ext xmlns:c16="http://schemas.microsoft.com/office/drawing/2014/chart" uri="{C3380CC4-5D6E-409C-BE32-E72D297353CC}">
                <c16:uniqueId val="{00000005-C73F-48F8-96E4-CB7E8239E954}"/>
              </c:ext>
            </c:extLst>
          </c:dPt>
          <c:dPt>
            <c:idx val="4"/>
            <c:marker>
              <c:symbol val="triangle"/>
              <c:size val="10"/>
              <c:spPr>
                <a:solidFill>
                  <a:srgbClr val="00B050"/>
                </a:solidFill>
                <a:ln>
                  <a:solidFill>
                    <a:srgbClr val="00B050"/>
                  </a:solidFill>
                </a:ln>
                <a:effectLst/>
              </c:spPr>
            </c:marker>
            <c:bubble3D val="0"/>
            <c:spPr>
              <a:ln w="31750" cap="rnd">
                <a:solidFill>
                  <a:srgbClr val="00B050"/>
                </a:solidFill>
                <a:prstDash val="solid"/>
                <a:round/>
              </a:ln>
              <a:effectLst/>
            </c:spPr>
            <c:extLst>
              <c:ext xmlns:c16="http://schemas.microsoft.com/office/drawing/2014/chart" uri="{C3380CC4-5D6E-409C-BE32-E72D297353CC}">
                <c16:uniqueId val="{00000007-C73F-48F8-96E4-CB7E8239E954}"/>
              </c:ext>
            </c:extLst>
          </c:dPt>
          <c:dPt>
            <c:idx val="5"/>
            <c:marker>
              <c:symbol val="triangle"/>
              <c:size val="10"/>
              <c:spPr>
                <a:solidFill>
                  <a:srgbClr val="00B050"/>
                </a:solidFill>
                <a:ln>
                  <a:solidFill>
                    <a:srgbClr val="00B050"/>
                  </a:solidFill>
                </a:ln>
                <a:effectLst/>
              </c:spPr>
            </c:marker>
            <c:bubble3D val="0"/>
            <c:spPr>
              <a:ln w="31750" cap="rnd">
                <a:solidFill>
                  <a:srgbClr val="00B050"/>
                </a:solidFill>
                <a:prstDash val="solid"/>
                <a:round/>
              </a:ln>
              <a:effectLst/>
            </c:spPr>
            <c:extLst>
              <c:ext xmlns:c16="http://schemas.microsoft.com/office/drawing/2014/chart" uri="{C3380CC4-5D6E-409C-BE32-E72D297353CC}">
                <c16:uniqueId val="{00000009-C73F-48F8-96E4-CB7E8239E954}"/>
              </c:ext>
            </c:extLst>
          </c:dPt>
          <c:dPt>
            <c:idx val="6"/>
            <c:marker>
              <c:symbol val="triangle"/>
              <c:size val="10"/>
              <c:spPr>
                <a:solidFill>
                  <a:srgbClr val="00B050"/>
                </a:solidFill>
                <a:ln>
                  <a:solidFill>
                    <a:srgbClr val="00B050"/>
                  </a:solidFill>
                </a:ln>
                <a:effectLst/>
              </c:spPr>
            </c:marker>
            <c:bubble3D val="0"/>
            <c:spPr>
              <a:ln w="31750" cap="rnd">
                <a:solidFill>
                  <a:srgbClr val="00B050"/>
                </a:solidFill>
                <a:prstDash val="solid"/>
                <a:round/>
              </a:ln>
              <a:effectLst/>
            </c:spPr>
            <c:extLst>
              <c:ext xmlns:c16="http://schemas.microsoft.com/office/drawing/2014/chart" uri="{C3380CC4-5D6E-409C-BE32-E72D297353CC}">
                <c16:uniqueId val="{0000000B-C73F-48F8-96E4-CB7E8239E954}"/>
              </c:ext>
            </c:extLst>
          </c:dPt>
          <c:dPt>
            <c:idx val="7"/>
            <c:marker>
              <c:symbol val="triangle"/>
              <c:size val="10"/>
              <c:spPr>
                <a:solidFill>
                  <a:srgbClr val="00B050"/>
                </a:solidFill>
                <a:ln>
                  <a:solidFill>
                    <a:srgbClr val="00B050"/>
                  </a:solidFill>
                </a:ln>
                <a:effectLst/>
              </c:spPr>
            </c:marker>
            <c:bubble3D val="0"/>
            <c:spPr>
              <a:ln w="31750" cap="rnd">
                <a:solidFill>
                  <a:srgbClr val="00B050"/>
                </a:solidFill>
                <a:prstDash val="solid"/>
                <a:round/>
              </a:ln>
              <a:effectLst/>
            </c:spPr>
            <c:extLst>
              <c:ext xmlns:c16="http://schemas.microsoft.com/office/drawing/2014/chart" uri="{C3380CC4-5D6E-409C-BE32-E72D297353CC}">
                <c16:uniqueId val="{0000000D-C73F-48F8-96E4-CB7E8239E954}"/>
              </c:ext>
            </c:extLst>
          </c:dPt>
          <c:dPt>
            <c:idx val="8"/>
            <c:marker>
              <c:symbol val="triangle"/>
              <c:size val="10"/>
              <c:spPr>
                <a:solidFill>
                  <a:srgbClr val="00B050"/>
                </a:solidFill>
                <a:ln>
                  <a:solidFill>
                    <a:srgbClr val="00B050"/>
                  </a:solidFill>
                </a:ln>
                <a:effectLst/>
              </c:spPr>
            </c:marker>
            <c:bubble3D val="0"/>
            <c:spPr>
              <a:ln w="31750" cap="rnd">
                <a:solidFill>
                  <a:srgbClr val="00B050"/>
                </a:solidFill>
                <a:prstDash val="sysDash"/>
                <a:round/>
              </a:ln>
              <a:effectLst/>
            </c:spPr>
            <c:extLst>
              <c:ext xmlns:c16="http://schemas.microsoft.com/office/drawing/2014/chart" uri="{C3380CC4-5D6E-409C-BE32-E72D297353CC}">
                <c16:uniqueId val="{0000000F-C73F-48F8-96E4-CB7E8239E954}"/>
              </c:ext>
            </c:extLst>
          </c:dPt>
          <c:dPt>
            <c:idx val="9"/>
            <c:marker>
              <c:symbol val="triangle"/>
              <c:size val="10"/>
              <c:spPr>
                <a:solidFill>
                  <a:srgbClr val="00B050"/>
                </a:solidFill>
                <a:ln>
                  <a:solidFill>
                    <a:srgbClr val="00B050"/>
                  </a:solidFill>
                </a:ln>
                <a:effectLst/>
              </c:spPr>
            </c:marker>
            <c:bubble3D val="0"/>
            <c:spPr>
              <a:ln w="31750" cap="rnd">
                <a:solidFill>
                  <a:srgbClr val="00B050"/>
                </a:solidFill>
                <a:prstDash val="sysDash"/>
                <a:round/>
              </a:ln>
              <a:effectLst/>
            </c:spPr>
            <c:extLst>
              <c:ext xmlns:c16="http://schemas.microsoft.com/office/drawing/2014/chart" uri="{C3380CC4-5D6E-409C-BE32-E72D297353CC}">
                <c16:uniqueId val="{00000011-C73F-48F8-96E4-CB7E8239E954}"/>
              </c:ext>
            </c:extLst>
          </c:dPt>
          <c:dPt>
            <c:idx val="10"/>
            <c:marker>
              <c:symbol val="triangle"/>
              <c:size val="10"/>
              <c:spPr>
                <a:solidFill>
                  <a:srgbClr val="00B050"/>
                </a:solidFill>
                <a:ln>
                  <a:solidFill>
                    <a:srgbClr val="00B050"/>
                  </a:solidFill>
                </a:ln>
                <a:effectLst/>
              </c:spPr>
            </c:marker>
            <c:bubble3D val="0"/>
            <c:spPr>
              <a:ln w="31750" cap="rnd">
                <a:solidFill>
                  <a:srgbClr val="00B050"/>
                </a:solidFill>
                <a:prstDash val="sysDash"/>
                <a:round/>
              </a:ln>
              <a:effectLst/>
            </c:spPr>
            <c:extLst>
              <c:ext xmlns:c16="http://schemas.microsoft.com/office/drawing/2014/chart" uri="{C3380CC4-5D6E-409C-BE32-E72D297353CC}">
                <c16:uniqueId val="{00000013-C73F-48F8-96E4-CB7E8239E954}"/>
              </c:ext>
            </c:extLst>
          </c:dPt>
          <c:dLbls>
            <c:dLbl>
              <c:idx val="7"/>
              <c:layout>
                <c:manualLayout>
                  <c:x val="-2.3242138539989333E-2"/>
                  <c:y val="-2.9290772186089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73F-48F8-96E4-CB7E8239E95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'Short Version'!$K$24:$W$25</c:f>
              <c:multiLvlStrCache>
                <c:ptCount val="11"/>
                <c:lvl>
                  <c:pt idx="0">
                    <c:v>FY 13-14</c:v>
                  </c:pt>
                  <c:pt idx="1">
                    <c:v>FY 14-15</c:v>
                  </c:pt>
                  <c:pt idx="2">
                    <c:v>FY 15-16</c:v>
                  </c:pt>
                  <c:pt idx="3">
                    <c:v>FY 16-17</c:v>
                  </c:pt>
                  <c:pt idx="4">
                    <c:v>FY 17-18</c:v>
                  </c:pt>
                  <c:pt idx="5">
                    <c:v>FY 18-19</c:v>
                  </c:pt>
                  <c:pt idx="6">
                    <c:v>FY 19-20</c:v>
                  </c:pt>
                  <c:pt idx="7">
                    <c:v>FY 20-21</c:v>
                  </c:pt>
                  <c:pt idx="8">
                    <c:v>FY 21-22</c:v>
                  </c:pt>
                  <c:pt idx="9">
                    <c:v>FY 22-23</c:v>
                  </c:pt>
                  <c:pt idx="10">
                    <c:v>FY 23-24</c:v>
                  </c:pt>
                </c:lvl>
                <c:lvl>
                  <c:pt idx="0">
                    <c:v> </c:v>
                  </c:pt>
                  <c:pt idx="8">
                    <c:v>PROJECTED</c:v>
                  </c:pt>
                  <c:pt idx="9">
                    <c:v>PROJECTED</c:v>
                  </c:pt>
                  <c:pt idx="10">
                    <c:v>PROJECTED</c:v>
                  </c:pt>
                </c:lvl>
              </c:multiLvlStrCache>
            </c:multiLvlStrRef>
          </c:cat>
          <c:val>
            <c:numRef>
              <c:f>'Short Version'!$K$27:$W$27</c:f>
              <c:numCache>
                <c:formatCode>_(* #,##0.0_);_(* \(#,##0.0\);_(* "-"??_);_(@_)</c:formatCode>
                <c:ptCount val="11"/>
                <c:pt idx="0">
                  <c:v>69.646958999999995</c:v>
                </c:pt>
                <c:pt idx="1">
                  <c:v>105.170958</c:v>
                </c:pt>
                <c:pt idx="2">
                  <c:v>125.70638</c:v>
                </c:pt>
                <c:pt idx="3">
                  <c:v>120.3</c:v>
                </c:pt>
                <c:pt idx="4">
                  <c:v>105.2</c:v>
                </c:pt>
                <c:pt idx="5">
                  <c:v>83.9</c:v>
                </c:pt>
                <c:pt idx="6">
                  <c:v>79.5</c:v>
                </c:pt>
                <c:pt idx="7">
                  <c:v>56.5</c:v>
                </c:pt>
                <c:pt idx="8">
                  <c:v>52.864350000000002</c:v>
                </c:pt>
                <c:pt idx="9">
                  <c:v>30.732520000000001</c:v>
                </c:pt>
                <c:pt idx="10">
                  <c:v>6.3418000000000001</c:v>
                </c:pt>
              </c:numCache>
            </c:numRef>
          </c:val>
          <c:smooth val="0"/>
          <c:extLst>
            <c:ext xmlns:c16="http://schemas.microsoft.com/office/drawing/2014/chart" uri="{C3380CC4-5D6E-409C-BE32-E72D297353CC}">
              <c16:uniqueId val="{00000014-C73F-48F8-96E4-CB7E8239E954}"/>
            </c:ext>
          </c:extLst>
        </c:ser>
        <c:ser>
          <c:idx val="3"/>
          <c:order val="3"/>
          <c:tx>
            <c:v>Revenue Collections</c:v>
          </c:tx>
          <c:spPr>
            <a:ln w="31750" cap="rnd">
              <a:solidFill>
                <a:srgbClr val="00B0F0"/>
              </a:solidFill>
              <a:round/>
            </a:ln>
            <a:effectLst/>
          </c:spPr>
          <c:marker>
            <c:symbol val="square"/>
            <c:size val="10"/>
            <c:spPr>
              <a:solidFill>
                <a:srgbClr val="00B0F0"/>
              </a:solidFill>
              <a:ln w="3175">
                <a:solidFill>
                  <a:srgbClr val="00B0F0"/>
                </a:solidFill>
              </a:ln>
              <a:effectLst/>
            </c:spPr>
          </c:marker>
          <c:dPt>
            <c:idx val="8"/>
            <c:marker>
              <c:symbol val="square"/>
              <c:size val="10"/>
              <c:spPr>
                <a:solidFill>
                  <a:srgbClr val="00B0F0"/>
                </a:solidFill>
                <a:ln w="3175">
                  <a:solidFill>
                    <a:srgbClr val="00B0F0"/>
                  </a:solidFill>
                </a:ln>
                <a:effectLst/>
              </c:spPr>
            </c:marker>
            <c:bubble3D val="0"/>
            <c:spPr>
              <a:ln w="31750" cap="rnd">
                <a:solidFill>
                  <a:srgbClr val="00B0F0"/>
                </a:solidFill>
                <a:prstDash val="sysDash"/>
                <a:round/>
              </a:ln>
              <a:effectLst/>
            </c:spPr>
            <c:extLst>
              <c:ext xmlns:c16="http://schemas.microsoft.com/office/drawing/2014/chart" uri="{C3380CC4-5D6E-409C-BE32-E72D297353CC}">
                <c16:uniqueId val="{00000016-C73F-48F8-96E4-CB7E8239E954}"/>
              </c:ext>
            </c:extLst>
          </c:dPt>
          <c:dPt>
            <c:idx val="9"/>
            <c:marker>
              <c:symbol val="square"/>
              <c:size val="10"/>
              <c:spPr>
                <a:solidFill>
                  <a:srgbClr val="00B0F0"/>
                </a:solidFill>
                <a:ln w="3175">
                  <a:solidFill>
                    <a:srgbClr val="00B0F0"/>
                  </a:solidFill>
                </a:ln>
                <a:effectLst/>
              </c:spPr>
            </c:marker>
            <c:bubble3D val="0"/>
            <c:spPr>
              <a:ln w="31750" cap="rnd">
                <a:solidFill>
                  <a:srgbClr val="00B0F0"/>
                </a:solidFill>
                <a:prstDash val="sysDash"/>
                <a:round/>
              </a:ln>
              <a:effectLst/>
            </c:spPr>
            <c:extLst>
              <c:ext xmlns:c16="http://schemas.microsoft.com/office/drawing/2014/chart" uri="{C3380CC4-5D6E-409C-BE32-E72D297353CC}">
                <c16:uniqueId val="{00000018-C73F-48F8-96E4-CB7E8239E954}"/>
              </c:ext>
            </c:extLst>
          </c:dPt>
          <c:dPt>
            <c:idx val="10"/>
            <c:marker>
              <c:symbol val="square"/>
              <c:size val="10"/>
              <c:spPr>
                <a:solidFill>
                  <a:srgbClr val="00B0F0"/>
                </a:solidFill>
                <a:ln w="3175">
                  <a:solidFill>
                    <a:srgbClr val="00B0F0"/>
                  </a:solidFill>
                </a:ln>
                <a:effectLst/>
              </c:spPr>
            </c:marker>
            <c:bubble3D val="0"/>
            <c:spPr>
              <a:ln w="31750" cap="rnd">
                <a:solidFill>
                  <a:srgbClr val="00B0F0"/>
                </a:solidFill>
                <a:prstDash val="sysDash"/>
                <a:round/>
              </a:ln>
              <a:effectLst/>
            </c:spPr>
            <c:extLst>
              <c:ext xmlns:c16="http://schemas.microsoft.com/office/drawing/2014/chart" uri="{C3380CC4-5D6E-409C-BE32-E72D297353CC}">
                <c16:uniqueId val="{0000001A-C73F-48F8-96E4-CB7E8239E954}"/>
              </c:ext>
            </c:extLst>
          </c:dPt>
          <c:dLbls>
            <c:dLbl>
              <c:idx val="2"/>
              <c:layout>
                <c:manualLayout>
                  <c:x val="-1.8135814673736501E-2"/>
                  <c:y val="-5.55715899501426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73F-48F8-96E4-CB7E8239E95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'Short Version'!$K$24:$W$25</c:f>
              <c:multiLvlStrCache>
                <c:ptCount val="11"/>
                <c:lvl>
                  <c:pt idx="0">
                    <c:v>FY 13-14</c:v>
                  </c:pt>
                  <c:pt idx="1">
                    <c:v>FY 14-15</c:v>
                  </c:pt>
                  <c:pt idx="2">
                    <c:v>FY 15-16</c:v>
                  </c:pt>
                  <c:pt idx="3">
                    <c:v>FY 16-17</c:v>
                  </c:pt>
                  <c:pt idx="4">
                    <c:v>FY 17-18</c:v>
                  </c:pt>
                  <c:pt idx="5">
                    <c:v>FY 18-19</c:v>
                  </c:pt>
                  <c:pt idx="6">
                    <c:v>FY 19-20</c:v>
                  </c:pt>
                  <c:pt idx="7">
                    <c:v>FY 20-21</c:v>
                  </c:pt>
                  <c:pt idx="8">
                    <c:v>FY 21-22</c:v>
                  </c:pt>
                  <c:pt idx="9">
                    <c:v>FY 22-23</c:v>
                  </c:pt>
                  <c:pt idx="10">
                    <c:v>FY 23-24</c:v>
                  </c:pt>
                </c:lvl>
                <c:lvl>
                  <c:pt idx="0">
                    <c:v> </c:v>
                  </c:pt>
                  <c:pt idx="8">
                    <c:v>PROJECTED</c:v>
                  </c:pt>
                  <c:pt idx="9">
                    <c:v>PROJECTED</c:v>
                  </c:pt>
                  <c:pt idx="10">
                    <c:v>PROJECTED</c:v>
                  </c:pt>
                </c:lvl>
              </c:multiLvlStrCache>
            </c:multiLvlStrRef>
          </c:cat>
          <c:val>
            <c:numRef>
              <c:f>'Short Version'!$K$29:$W$29</c:f>
              <c:numCache>
                <c:formatCode>_(* #,##0.0_);_(* \(#,##0.0\);_(* "-"??_);_(@_)</c:formatCode>
                <c:ptCount val="11"/>
                <c:pt idx="0">
                  <c:v>107.24699</c:v>
                </c:pt>
                <c:pt idx="1">
                  <c:v>101.4</c:v>
                </c:pt>
                <c:pt idx="2">
                  <c:v>74.650000000000006</c:v>
                </c:pt>
                <c:pt idx="3">
                  <c:v>61.59</c:v>
                </c:pt>
                <c:pt idx="4">
                  <c:v>63.488999999999997</c:v>
                </c:pt>
                <c:pt idx="5">
                  <c:v>58.38</c:v>
                </c:pt>
                <c:pt idx="6">
                  <c:v>48.8</c:v>
                </c:pt>
                <c:pt idx="7">
                  <c:v>47.96</c:v>
                </c:pt>
                <c:pt idx="8">
                  <c:v>51.319000000000003</c:v>
                </c:pt>
                <c:pt idx="9">
                  <c:v>52.509</c:v>
                </c:pt>
                <c:pt idx="10">
                  <c:v>54.13</c:v>
                </c:pt>
              </c:numCache>
            </c:numRef>
          </c:val>
          <c:smooth val="0"/>
          <c:extLst>
            <c:ext xmlns:c16="http://schemas.microsoft.com/office/drawing/2014/chart" uri="{C3380CC4-5D6E-409C-BE32-E72D297353CC}">
              <c16:uniqueId val="{0000001C-C73F-48F8-96E4-CB7E8239E954}"/>
            </c:ext>
          </c:extLst>
        </c:ser>
        <c:ser>
          <c:idx val="5"/>
          <c:order val="5"/>
          <c:tx>
            <c:v>Expenditures</c:v>
          </c:tx>
          <c:spPr>
            <a:ln w="31750" cap="rnd">
              <a:solidFill>
                <a:srgbClr val="FF0000"/>
              </a:solidFill>
              <a:round/>
            </a:ln>
            <a:effectLst/>
          </c:spPr>
          <c:marker>
            <c:symbol val="diamond"/>
            <c:size val="11"/>
            <c:spPr>
              <a:solidFill>
                <a:srgbClr val="FF0000"/>
              </a:solidFill>
              <a:ln>
                <a:noFill/>
              </a:ln>
              <a:effectLst/>
            </c:spPr>
          </c:marker>
          <c:dPt>
            <c:idx val="8"/>
            <c:marker>
              <c:symbol val="diamond"/>
              <c:size val="11"/>
              <c:spPr>
                <a:solidFill>
                  <a:srgbClr val="FF0000"/>
                </a:solidFill>
                <a:ln>
                  <a:noFill/>
                </a:ln>
                <a:effectLst/>
              </c:spPr>
            </c:marker>
            <c:bubble3D val="0"/>
            <c:spPr>
              <a:ln w="31750" cap="rnd">
                <a:solidFill>
                  <a:srgbClr val="FF0000"/>
                </a:solidFill>
                <a:prstDash val="sysDash"/>
                <a:round/>
              </a:ln>
              <a:effectLst/>
            </c:spPr>
            <c:extLst>
              <c:ext xmlns:c16="http://schemas.microsoft.com/office/drawing/2014/chart" uri="{C3380CC4-5D6E-409C-BE32-E72D297353CC}">
                <c16:uniqueId val="{0000001E-C73F-48F8-96E4-CB7E8239E954}"/>
              </c:ext>
            </c:extLst>
          </c:dPt>
          <c:dPt>
            <c:idx val="9"/>
            <c:marker>
              <c:symbol val="diamond"/>
              <c:size val="11"/>
              <c:spPr>
                <a:solidFill>
                  <a:srgbClr val="FF0000"/>
                </a:solidFill>
                <a:ln>
                  <a:noFill/>
                </a:ln>
                <a:effectLst/>
              </c:spPr>
            </c:marker>
            <c:bubble3D val="0"/>
            <c:spPr>
              <a:ln w="31750" cap="rnd">
                <a:solidFill>
                  <a:srgbClr val="FF0000"/>
                </a:solidFill>
                <a:prstDash val="sysDash"/>
                <a:round/>
              </a:ln>
              <a:effectLst/>
            </c:spPr>
            <c:extLst>
              <c:ext xmlns:c16="http://schemas.microsoft.com/office/drawing/2014/chart" uri="{C3380CC4-5D6E-409C-BE32-E72D297353CC}">
                <c16:uniqueId val="{00000020-C73F-48F8-96E4-CB7E8239E954}"/>
              </c:ext>
            </c:extLst>
          </c:dPt>
          <c:dPt>
            <c:idx val="10"/>
            <c:marker>
              <c:symbol val="diamond"/>
              <c:size val="11"/>
              <c:spPr>
                <a:solidFill>
                  <a:srgbClr val="FF0000"/>
                </a:solidFill>
                <a:ln>
                  <a:noFill/>
                </a:ln>
                <a:effectLst/>
              </c:spPr>
            </c:marker>
            <c:bubble3D val="0"/>
            <c:spPr>
              <a:ln w="31750" cap="rnd">
                <a:solidFill>
                  <a:srgbClr val="FF0000"/>
                </a:solidFill>
                <a:prstDash val="sysDash"/>
                <a:round/>
              </a:ln>
              <a:effectLst/>
            </c:spPr>
            <c:extLst>
              <c:ext xmlns:c16="http://schemas.microsoft.com/office/drawing/2014/chart" uri="{C3380CC4-5D6E-409C-BE32-E72D297353CC}">
                <c16:uniqueId val="{00000022-C73F-48F8-96E4-CB7E8239E954}"/>
              </c:ext>
            </c:extLst>
          </c:dPt>
          <c:dLbls>
            <c:dLbl>
              <c:idx val="7"/>
              <c:layout>
                <c:manualLayout>
                  <c:x val="-1.8862001639434071E-2"/>
                  <c:y val="-5.19903817107280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C73F-48F8-96E4-CB7E8239E95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'Short Version'!$K$24:$W$25</c:f>
              <c:multiLvlStrCache>
                <c:ptCount val="11"/>
                <c:lvl>
                  <c:pt idx="0">
                    <c:v>FY 13-14</c:v>
                  </c:pt>
                  <c:pt idx="1">
                    <c:v>FY 14-15</c:v>
                  </c:pt>
                  <c:pt idx="2">
                    <c:v>FY 15-16</c:v>
                  </c:pt>
                  <c:pt idx="3">
                    <c:v>FY 16-17</c:v>
                  </c:pt>
                  <c:pt idx="4">
                    <c:v>FY 17-18</c:v>
                  </c:pt>
                  <c:pt idx="5">
                    <c:v>FY 18-19</c:v>
                  </c:pt>
                  <c:pt idx="6">
                    <c:v>FY 19-20</c:v>
                  </c:pt>
                  <c:pt idx="7">
                    <c:v>FY 20-21</c:v>
                  </c:pt>
                  <c:pt idx="8">
                    <c:v>FY 21-22</c:v>
                  </c:pt>
                  <c:pt idx="9">
                    <c:v>FY 22-23</c:v>
                  </c:pt>
                  <c:pt idx="10">
                    <c:v>FY 23-24</c:v>
                  </c:pt>
                </c:lvl>
                <c:lvl>
                  <c:pt idx="0">
                    <c:v> </c:v>
                  </c:pt>
                  <c:pt idx="8">
                    <c:v>PROJECTED</c:v>
                  </c:pt>
                  <c:pt idx="9">
                    <c:v>PROJECTED</c:v>
                  </c:pt>
                  <c:pt idx="10">
                    <c:v>PROJECTED</c:v>
                  </c:pt>
                </c:lvl>
              </c:multiLvlStrCache>
            </c:multiLvlStrRef>
          </c:cat>
          <c:val>
            <c:numRef>
              <c:f>'Short Version'!$K$31:$W$31</c:f>
              <c:numCache>
                <c:formatCode>_(* #,##0_);_(* \(#,##0\);_(* "-"??_);_(@_)</c:formatCode>
                <c:ptCount val="11"/>
                <c:pt idx="0">
                  <c:v>67.957999999999998</c:v>
                </c:pt>
                <c:pt idx="1">
                  <c:v>68.317549999999997</c:v>
                </c:pt>
                <c:pt idx="2">
                  <c:v>73.056899999999999</c:v>
                </c:pt>
                <c:pt idx="3">
                  <c:v>76.925200000000004</c:v>
                </c:pt>
                <c:pt idx="4">
                  <c:v>76.038169999999994</c:v>
                </c:pt>
                <c:pt idx="5">
                  <c:v>69.500399999999999</c:v>
                </c:pt>
                <c:pt idx="6">
                  <c:v>70.527500000000003</c:v>
                </c:pt>
                <c:pt idx="7">
                  <c:v>66.923090000000002</c:v>
                </c:pt>
                <c:pt idx="8">
                  <c:v>75.2256</c:v>
                </c:pt>
                <c:pt idx="9">
                  <c:v>75.600111999999996</c:v>
                </c:pt>
                <c:pt idx="10">
                  <c:v>76.734110000000001</c:v>
                </c:pt>
              </c:numCache>
            </c:numRef>
          </c:val>
          <c:smooth val="0"/>
          <c:extLst>
            <c:ext xmlns:c16="http://schemas.microsoft.com/office/drawing/2014/chart" uri="{C3380CC4-5D6E-409C-BE32-E72D297353CC}">
              <c16:uniqueId val="{00000024-C73F-48F8-96E4-CB7E8239E954}"/>
            </c:ext>
          </c:extLst>
        </c:ser>
        <c:dLbls>
          <c:showLegendKey val="0"/>
          <c:showVal val="0"/>
          <c:showCatName val="0"/>
          <c:showSerName val="0"/>
          <c:showPercent val="0"/>
          <c:showBubbleSize val="0"/>
        </c:dLbls>
        <c:marker val="1"/>
        <c:smooth val="0"/>
        <c:axId val="430712144"/>
        <c:axId val="430711160"/>
        <c:extLst>
          <c:ext xmlns:c15="http://schemas.microsoft.com/office/drawing/2012/chart" uri="{02D57815-91ED-43cb-92C2-25804820EDAC}">
            <c15:filteredLineSeries>
              <c15:ser>
                <c:idx val="0"/>
                <c:order val="0"/>
                <c:tx>
                  <c:strRef>
                    <c:extLst>
                      <c:ext uri="{02D57815-91ED-43cb-92C2-25804820EDAC}">
                        <c15:formulaRef>
                          <c15:sqref>'Short Version'!$A$26:$J$26</c15:sqref>
                        </c15:formulaRef>
                      </c:ext>
                    </c:extLst>
                    <c:strCache>
                      <c:ptCount val="10"/>
                      <c:pt idx="1">
                        <c:v>FY 02-03</c:v>
                      </c:pt>
                      <c:pt idx="2">
                        <c:v>FY 03-04</c:v>
                      </c:pt>
                      <c:pt idx="3">
                        <c:v>FY 04-05</c:v>
                      </c:pt>
                      <c:pt idx="4">
                        <c:v>FY 05-06</c:v>
                      </c:pt>
                      <c:pt idx="5">
                        <c:v>FY 06-07</c:v>
                      </c:pt>
                      <c:pt idx="6">
                        <c:v>FY 07-08</c:v>
                      </c:pt>
                      <c:pt idx="7">
                        <c:v>FY 08-09</c:v>
                      </c:pt>
                      <c:pt idx="8">
                        <c:v>FY 09-10</c:v>
                      </c:pt>
                      <c:pt idx="9">
                        <c:v>FY 10-11</c:v>
                      </c:pt>
                    </c:strCache>
                  </c:strRef>
                </c:tx>
                <c:spPr>
                  <a:ln w="38100" cap="rnd">
                    <a:solidFill>
                      <a:schemeClr val="accent1"/>
                    </a:solidFill>
                    <a:round/>
                  </a:ln>
                  <a:effectLst/>
                </c:spPr>
                <c:marker>
                  <c:symbol val="none"/>
                </c:marker>
                <c:cat>
                  <c:multiLvlStrRef>
                    <c:extLst>
                      <c:ext uri="{02D57815-91ED-43cb-92C2-25804820EDAC}">
                        <c15:formulaRef>
                          <c15:sqref>'Short Version'!$K$24:$W$25</c15:sqref>
                        </c15:formulaRef>
                      </c:ext>
                    </c:extLst>
                    <c:multiLvlStrCache>
                      <c:ptCount val="11"/>
                      <c:lvl>
                        <c:pt idx="0">
                          <c:v>FY 13-14</c:v>
                        </c:pt>
                        <c:pt idx="1">
                          <c:v>FY 14-15</c:v>
                        </c:pt>
                        <c:pt idx="2">
                          <c:v>FY 15-16</c:v>
                        </c:pt>
                        <c:pt idx="3">
                          <c:v>FY 16-17</c:v>
                        </c:pt>
                        <c:pt idx="4">
                          <c:v>FY 17-18</c:v>
                        </c:pt>
                        <c:pt idx="5">
                          <c:v>FY 18-19</c:v>
                        </c:pt>
                        <c:pt idx="6">
                          <c:v>FY 19-20</c:v>
                        </c:pt>
                        <c:pt idx="7">
                          <c:v>FY 20-21</c:v>
                        </c:pt>
                        <c:pt idx="8">
                          <c:v>FY 21-22</c:v>
                        </c:pt>
                        <c:pt idx="9">
                          <c:v>FY 22-23</c:v>
                        </c:pt>
                        <c:pt idx="10">
                          <c:v>FY 23-24</c:v>
                        </c:pt>
                      </c:lvl>
                      <c:lvl>
                        <c:pt idx="0">
                          <c:v> </c:v>
                        </c:pt>
                        <c:pt idx="8">
                          <c:v>PROJECTED</c:v>
                        </c:pt>
                        <c:pt idx="9">
                          <c:v>PROJECTED</c:v>
                        </c:pt>
                        <c:pt idx="10">
                          <c:v>PROJECTED</c:v>
                        </c:pt>
                      </c:lvl>
                    </c:multiLvlStrCache>
                  </c:multiLvlStrRef>
                </c:cat>
                <c:val>
                  <c:numRef>
                    <c:extLst>
                      <c:ext uri="{02D57815-91ED-43cb-92C2-25804820EDAC}">
                        <c15:formulaRef>
                          <c15:sqref>'Short Version'!$K$26:$W$26</c15:sqref>
                        </c15:formulaRef>
                      </c:ext>
                    </c:extLst>
                    <c:numCache>
                      <c:formatCode>General</c:formatCode>
                      <c:ptCount val="11"/>
                    </c:numCache>
                  </c:numRef>
                </c:val>
                <c:smooth val="0"/>
                <c:extLst>
                  <c:ext xmlns:c16="http://schemas.microsoft.com/office/drawing/2014/chart" uri="{C3380CC4-5D6E-409C-BE32-E72D297353CC}">
                    <c16:uniqueId val="{00000025-C73F-48F8-96E4-CB7E8239E954}"/>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'Short Version'!$A$28:$J$28</c15:sqref>
                        </c15:formulaRef>
                      </c:ext>
                    </c:extLst>
                    <c:strCache>
                      <c:ptCount val="10"/>
                      <c:pt idx="0">
                        <c:v>Carryforward from prior year</c:v>
                      </c:pt>
                      <c:pt idx="1">
                        <c:v> 4,230,849 </c:v>
                      </c:pt>
                      <c:pt idx="2">
                        <c:v> 3,908,151 </c:v>
                      </c:pt>
                      <c:pt idx="3">
                        <c:v> 6,264,822 </c:v>
                      </c:pt>
                      <c:pt idx="4">
                        <c:v> 25,423,822 </c:v>
                      </c:pt>
                      <c:pt idx="5">
                        <c:v> 18,142,017 </c:v>
                      </c:pt>
                      <c:pt idx="6">
                        <c:v> 30,274,948 </c:v>
                      </c:pt>
                      <c:pt idx="7">
                        <c:v> 28,219,507 </c:v>
                      </c:pt>
                      <c:pt idx="8">
                        <c:v> 32,633,634 </c:v>
                      </c:pt>
                      <c:pt idx="9">
                        <c:v> 22,368,940 </c:v>
                      </c:pt>
                    </c:strCache>
                  </c:strRef>
                </c:tx>
                <c:spPr>
                  <a:ln w="38100" cap="rnd">
                    <a:solidFill>
                      <a:schemeClr val="accent3"/>
                    </a:solidFill>
                    <a:round/>
                  </a:ln>
                  <a:effectLst/>
                </c:spPr>
                <c:marker>
                  <c:symbol val="none"/>
                </c:marker>
                <c:cat>
                  <c:multiLvlStrRef>
                    <c:extLst xmlns:c15="http://schemas.microsoft.com/office/drawing/2012/chart">
                      <c:ext xmlns:c15="http://schemas.microsoft.com/office/drawing/2012/chart" uri="{02D57815-91ED-43cb-92C2-25804820EDAC}">
                        <c15:formulaRef>
                          <c15:sqref>'Short Version'!$K$24:$W$25</c15:sqref>
                        </c15:formulaRef>
                      </c:ext>
                    </c:extLst>
                    <c:multiLvlStrCache>
                      <c:ptCount val="11"/>
                      <c:lvl>
                        <c:pt idx="0">
                          <c:v>FY 13-14</c:v>
                        </c:pt>
                        <c:pt idx="1">
                          <c:v>FY 14-15</c:v>
                        </c:pt>
                        <c:pt idx="2">
                          <c:v>FY 15-16</c:v>
                        </c:pt>
                        <c:pt idx="3">
                          <c:v>FY 16-17</c:v>
                        </c:pt>
                        <c:pt idx="4">
                          <c:v>FY 17-18</c:v>
                        </c:pt>
                        <c:pt idx="5">
                          <c:v>FY 18-19</c:v>
                        </c:pt>
                        <c:pt idx="6">
                          <c:v>FY 19-20</c:v>
                        </c:pt>
                        <c:pt idx="7">
                          <c:v>FY 20-21</c:v>
                        </c:pt>
                        <c:pt idx="8">
                          <c:v>FY 21-22</c:v>
                        </c:pt>
                        <c:pt idx="9">
                          <c:v>FY 22-23</c:v>
                        </c:pt>
                        <c:pt idx="10">
                          <c:v>FY 23-24</c:v>
                        </c:pt>
                      </c:lvl>
                      <c:lvl>
                        <c:pt idx="0">
                          <c:v> </c:v>
                        </c:pt>
                        <c:pt idx="8">
                          <c:v>PROJECTED</c:v>
                        </c:pt>
                        <c:pt idx="9">
                          <c:v>PROJECTED</c:v>
                        </c:pt>
                        <c:pt idx="10">
                          <c:v>PROJECTED</c:v>
                        </c:pt>
                      </c:lvl>
                    </c:multiLvlStrCache>
                  </c:multiLvlStrRef>
                </c:cat>
                <c:val>
                  <c:numRef>
                    <c:extLst xmlns:c15="http://schemas.microsoft.com/office/drawing/2012/chart">
                      <c:ext xmlns:c15="http://schemas.microsoft.com/office/drawing/2012/chart" uri="{02D57815-91ED-43cb-92C2-25804820EDAC}">
                        <c15:formulaRef>
                          <c15:sqref>'Short Version'!$K$28:$W$28</c15:sqref>
                        </c15:formulaRef>
                      </c:ext>
                    </c:extLst>
                    <c:numCache>
                      <c:formatCode>General</c:formatCode>
                      <c:ptCount val="11"/>
                    </c:numCache>
                  </c:numRef>
                </c:val>
                <c:smooth val="0"/>
                <c:extLst xmlns:c15="http://schemas.microsoft.com/office/drawing/2012/chart">
                  <c:ext xmlns:c16="http://schemas.microsoft.com/office/drawing/2014/chart" uri="{C3380CC4-5D6E-409C-BE32-E72D297353CC}">
                    <c16:uniqueId val="{00000026-C73F-48F8-96E4-CB7E8239E954}"/>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'Short Version'!$A$30:$J$30</c15:sqref>
                        </c15:formulaRef>
                      </c:ext>
                    </c:extLst>
                    <c:strCache>
                      <c:ptCount val="10"/>
                      <c:pt idx="0">
                        <c:v>Revenue</c:v>
                      </c:pt>
                      <c:pt idx="1">
                        <c:v> 37,674,260 </c:v>
                      </c:pt>
                      <c:pt idx="2">
                        <c:v> 45,563,770 </c:v>
                      </c:pt>
                      <c:pt idx="3">
                        <c:v> 65,013,039 </c:v>
                      </c:pt>
                      <c:pt idx="4">
                        <c:v> 36,372,326 </c:v>
                      </c:pt>
                      <c:pt idx="5">
                        <c:v> 62,200,396 </c:v>
                      </c:pt>
                      <c:pt idx="6">
                        <c:v> 55,579,021 </c:v>
                      </c:pt>
                      <c:pt idx="7">
                        <c:v> 65,497,117 </c:v>
                      </c:pt>
                      <c:pt idx="8">
                        <c:v> 51,885,210 </c:v>
                      </c:pt>
                      <c:pt idx="9">
                        <c:v> 65,768,282 </c:v>
                      </c:pt>
                    </c:strCache>
                  </c:strRef>
                </c:tx>
                <c:spPr>
                  <a:ln w="38100" cap="rnd">
                    <a:solidFill>
                      <a:schemeClr val="accent5"/>
                    </a:solidFill>
                    <a:round/>
                  </a:ln>
                  <a:effectLst/>
                </c:spPr>
                <c:marker>
                  <c:symbol val="none"/>
                </c:marker>
                <c:cat>
                  <c:multiLvlStrRef>
                    <c:extLst xmlns:c15="http://schemas.microsoft.com/office/drawing/2012/chart">
                      <c:ext xmlns:c15="http://schemas.microsoft.com/office/drawing/2012/chart" uri="{02D57815-91ED-43cb-92C2-25804820EDAC}">
                        <c15:formulaRef>
                          <c15:sqref>'Short Version'!$K$24:$W$25</c15:sqref>
                        </c15:formulaRef>
                      </c:ext>
                    </c:extLst>
                    <c:multiLvlStrCache>
                      <c:ptCount val="11"/>
                      <c:lvl>
                        <c:pt idx="0">
                          <c:v>FY 13-14</c:v>
                        </c:pt>
                        <c:pt idx="1">
                          <c:v>FY 14-15</c:v>
                        </c:pt>
                        <c:pt idx="2">
                          <c:v>FY 15-16</c:v>
                        </c:pt>
                        <c:pt idx="3">
                          <c:v>FY 16-17</c:v>
                        </c:pt>
                        <c:pt idx="4">
                          <c:v>FY 17-18</c:v>
                        </c:pt>
                        <c:pt idx="5">
                          <c:v>FY 18-19</c:v>
                        </c:pt>
                        <c:pt idx="6">
                          <c:v>FY 19-20</c:v>
                        </c:pt>
                        <c:pt idx="7">
                          <c:v>FY 20-21</c:v>
                        </c:pt>
                        <c:pt idx="8">
                          <c:v>FY 21-22</c:v>
                        </c:pt>
                        <c:pt idx="9">
                          <c:v>FY 22-23</c:v>
                        </c:pt>
                        <c:pt idx="10">
                          <c:v>FY 23-24</c:v>
                        </c:pt>
                      </c:lvl>
                      <c:lvl>
                        <c:pt idx="0">
                          <c:v> </c:v>
                        </c:pt>
                        <c:pt idx="8">
                          <c:v>PROJECTED</c:v>
                        </c:pt>
                        <c:pt idx="9">
                          <c:v>PROJECTED</c:v>
                        </c:pt>
                        <c:pt idx="10">
                          <c:v>PROJECTED</c:v>
                        </c:pt>
                      </c:lvl>
                    </c:multiLvlStrCache>
                  </c:multiLvlStrRef>
                </c:cat>
                <c:val>
                  <c:numRef>
                    <c:extLst xmlns:c15="http://schemas.microsoft.com/office/drawing/2012/chart">
                      <c:ext xmlns:c15="http://schemas.microsoft.com/office/drawing/2012/chart" uri="{02D57815-91ED-43cb-92C2-25804820EDAC}">
                        <c15:formulaRef>
                          <c15:sqref>'Short Version'!$K$30:$W$30</c15:sqref>
                        </c15:formulaRef>
                      </c:ext>
                    </c:extLst>
                    <c:numCache>
                      <c:formatCode>General</c:formatCode>
                      <c:ptCount val="11"/>
                    </c:numCache>
                  </c:numRef>
                </c:val>
                <c:smooth val="0"/>
                <c:extLst xmlns:c15="http://schemas.microsoft.com/office/drawing/2012/chart">
                  <c:ext xmlns:c16="http://schemas.microsoft.com/office/drawing/2014/chart" uri="{C3380CC4-5D6E-409C-BE32-E72D297353CC}">
                    <c16:uniqueId val="{00000027-C73F-48F8-96E4-CB7E8239E954}"/>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'Short Version'!$A$32:$J$32</c15:sqref>
                        </c15:formulaRef>
                      </c:ext>
                    </c:extLst>
                    <c:strCache>
                      <c:ptCount val="10"/>
                      <c:pt idx="0">
                        <c:v>Expenditures</c:v>
                      </c:pt>
                      <c:pt idx="1">
                        <c:v> (38,034,052)</c:v>
                      </c:pt>
                      <c:pt idx="2">
                        <c:v> (42,835,249)</c:v>
                      </c:pt>
                      <c:pt idx="3">
                        <c:v> (43,787,470)</c:v>
                      </c:pt>
                      <c:pt idx="4">
                        <c:v> (45,061,436)</c:v>
                      </c:pt>
                      <c:pt idx="5">
                        <c:v> (47,455,492)</c:v>
                      </c:pt>
                      <c:pt idx="6">
                        <c:v> (57,448,331)</c:v>
                      </c:pt>
                      <c:pt idx="7">
                        <c:v> (60,203,921)</c:v>
                      </c:pt>
                      <c:pt idx="8">
                        <c:v> (61,840,460)</c:v>
                      </c:pt>
                      <c:pt idx="9">
                        <c:v> (59,122,964)</c:v>
                      </c:pt>
                    </c:strCache>
                  </c:strRef>
                </c:tx>
                <c:spPr>
                  <a:ln w="38100" cap="rnd">
                    <a:solidFill>
                      <a:schemeClr val="accent1">
                        <a:lumMod val="60000"/>
                      </a:schemeClr>
                    </a:solidFill>
                    <a:round/>
                  </a:ln>
                  <a:effectLst/>
                </c:spPr>
                <c:marker>
                  <c:symbol val="none"/>
                </c:marker>
                <c:cat>
                  <c:multiLvlStrRef>
                    <c:extLst xmlns:c15="http://schemas.microsoft.com/office/drawing/2012/chart">
                      <c:ext xmlns:c15="http://schemas.microsoft.com/office/drawing/2012/chart" uri="{02D57815-91ED-43cb-92C2-25804820EDAC}">
                        <c15:formulaRef>
                          <c15:sqref>'Short Version'!$K$24:$W$25</c15:sqref>
                        </c15:formulaRef>
                      </c:ext>
                    </c:extLst>
                    <c:multiLvlStrCache>
                      <c:ptCount val="11"/>
                      <c:lvl>
                        <c:pt idx="0">
                          <c:v>FY 13-14</c:v>
                        </c:pt>
                        <c:pt idx="1">
                          <c:v>FY 14-15</c:v>
                        </c:pt>
                        <c:pt idx="2">
                          <c:v>FY 15-16</c:v>
                        </c:pt>
                        <c:pt idx="3">
                          <c:v>FY 16-17</c:v>
                        </c:pt>
                        <c:pt idx="4">
                          <c:v>FY 17-18</c:v>
                        </c:pt>
                        <c:pt idx="5">
                          <c:v>FY 18-19</c:v>
                        </c:pt>
                        <c:pt idx="6">
                          <c:v>FY 19-20</c:v>
                        </c:pt>
                        <c:pt idx="7">
                          <c:v>FY 20-21</c:v>
                        </c:pt>
                        <c:pt idx="8">
                          <c:v>FY 21-22</c:v>
                        </c:pt>
                        <c:pt idx="9">
                          <c:v>FY 22-23</c:v>
                        </c:pt>
                        <c:pt idx="10">
                          <c:v>FY 23-24</c:v>
                        </c:pt>
                      </c:lvl>
                      <c:lvl>
                        <c:pt idx="0">
                          <c:v> </c:v>
                        </c:pt>
                        <c:pt idx="8">
                          <c:v>PROJECTED</c:v>
                        </c:pt>
                        <c:pt idx="9">
                          <c:v>PROJECTED</c:v>
                        </c:pt>
                        <c:pt idx="10">
                          <c:v>PROJECTED</c:v>
                        </c:pt>
                      </c:lvl>
                    </c:multiLvlStrCache>
                  </c:multiLvlStrRef>
                </c:cat>
                <c:val>
                  <c:numRef>
                    <c:extLst xmlns:c15="http://schemas.microsoft.com/office/drawing/2012/chart">
                      <c:ext xmlns:c15="http://schemas.microsoft.com/office/drawing/2012/chart" uri="{02D57815-91ED-43cb-92C2-25804820EDAC}">
                        <c15:formulaRef>
                          <c15:sqref>'Short Version'!$K$32:$W$32</c15:sqref>
                        </c15:formulaRef>
                      </c:ext>
                    </c:extLst>
                    <c:numCache>
                      <c:formatCode>General</c:formatCode>
                      <c:ptCount val="11"/>
                    </c:numCache>
                  </c:numRef>
                </c:val>
                <c:smooth val="0"/>
                <c:extLst xmlns:c15="http://schemas.microsoft.com/office/drawing/2012/chart">
                  <c:ext xmlns:c16="http://schemas.microsoft.com/office/drawing/2014/chart" uri="{C3380CC4-5D6E-409C-BE32-E72D297353CC}">
                    <c16:uniqueId val="{00000028-C73F-48F8-96E4-CB7E8239E954}"/>
                  </c:ext>
                </c:extLst>
              </c15:ser>
            </c15:filteredLineSeries>
          </c:ext>
        </c:extLst>
      </c:lineChart>
      <c:catAx>
        <c:axId val="43071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cap="none" spc="0" normalizeH="0" baseline="0">
                <a:solidFill>
                  <a:schemeClr val="tx1"/>
                </a:solidFill>
                <a:latin typeface="+mn-lt"/>
                <a:ea typeface="+mn-ea"/>
                <a:cs typeface="+mn-cs"/>
              </a:defRPr>
            </a:pPr>
            <a:endParaRPr lang="en-US"/>
          </a:p>
        </c:txPr>
        <c:crossAx val="430711160"/>
        <c:crosses val="autoZero"/>
        <c:auto val="1"/>
        <c:lblAlgn val="ctr"/>
        <c:lblOffset val="100"/>
        <c:noMultiLvlLbl val="0"/>
      </c:catAx>
      <c:valAx>
        <c:axId val="43071116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430712144"/>
        <c:crosses val="autoZero"/>
        <c:crossBetween val="between"/>
      </c:valAx>
      <c:spPr>
        <a:noFill/>
        <a:ln>
          <a:noFill/>
        </a:ln>
        <a:effectLst/>
      </c:spPr>
    </c:plotArea>
    <c:legend>
      <c:legendPos val="t"/>
      <c:layout>
        <c:manualLayout>
          <c:xMode val="edge"/>
          <c:yMode val="edge"/>
          <c:x val="0.28859279332840193"/>
          <c:y val="0.79152298850574709"/>
          <c:w val="0.42632617367078457"/>
          <c:h val="4.06139949754124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rnd"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050286482481678E-2"/>
          <c:y val="4.4182341156534896E-2"/>
          <c:w val="0.97361480151590074"/>
          <c:h val="0.88746483449759361"/>
        </c:manualLayout>
      </c:layout>
      <c:lineChart>
        <c:grouping val="standard"/>
        <c:varyColors val="0"/>
        <c:ser>
          <c:idx val="0"/>
          <c:order val="0"/>
          <c:tx>
            <c:strRef>
              <c:f>'State GDP'!$B$3</c:f>
              <c:strCache>
                <c:ptCount val="1"/>
                <c:pt idx="0">
                  <c:v>Annual GDP</c:v>
                </c:pt>
              </c:strCache>
            </c:strRef>
          </c:tx>
          <c:spPr>
            <a:ln w="22225" cap="rnd" cmpd="sng" algn="ctr">
              <a:solidFill>
                <a:schemeClr val="accent1"/>
              </a:solidFill>
              <a:round/>
            </a:ln>
            <a:effectLst/>
          </c:spPr>
          <c:marker>
            <c:symbol val="none"/>
          </c:marker>
          <c:dLbls>
            <c:dLbl>
              <c:idx val="9"/>
              <c:layout>
                <c:manualLayout>
                  <c:x val="-1.2402859728345077E-3"/>
                  <c:y val="2.5208601174720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C4-4CBB-8A31-5AD1525ADA0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65000"/>
                        <a:lumOff val="35000"/>
                        <a:alpha val="89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'State GDP'!$A$5:$A$19</c:f>
              <c:strCache>
                <c:ptCount val="15"/>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2021:Q1</c:v>
                </c:pt>
                <c:pt idx="13">
                  <c:v>2021:Q2</c:v>
                </c:pt>
                <c:pt idx="14">
                  <c:v>2021:Q3</c:v>
                </c:pt>
              </c:strCache>
            </c:strRef>
          </c:cat>
          <c:val>
            <c:numRef>
              <c:f>'State GDP'!$C$5:$C$19</c:f>
              <c:numCache>
                <c:formatCode>0.0</c:formatCode>
                <c:ptCount val="15"/>
                <c:pt idx="0">
                  <c:v>204.90690000000004</c:v>
                </c:pt>
                <c:pt idx="1">
                  <c:v>225.30892499999999</c:v>
                </c:pt>
                <c:pt idx="2">
                  <c:v>229.944975</c:v>
                </c:pt>
                <c:pt idx="3">
                  <c:v>235.38470000000001</c:v>
                </c:pt>
                <c:pt idx="4">
                  <c:v>230.83247499999999</c:v>
                </c:pt>
                <c:pt idx="5">
                  <c:v>240.73727500000001</c:v>
                </c:pt>
                <c:pt idx="6">
                  <c:v>235.11352500000001</c:v>
                </c:pt>
                <c:pt idx="7">
                  <c:v>227.090675</c:v>
                </c:pt>
                <c:pt idx="8">
                  <c:v>241.70425</c:v>
                </c:pt>
                <c:pt idx="9">
                  <c:v>255.81025</c:v>
                </c:pt>
                <c:pt idx="10">
                  <c:v>254.56200000000001</c:v>
                </c:pt>
                <c:pt idx="11">
                  <c:v>235.437375</c:v>
                </c:pt>
                <c:pt idx="12">
                  <c:v>246.02879999999999</c:v>
                </c:pt>
                <c:pt idx="13">
                  <c:v>253.31460000000001</c:v>
                </c:pt>
                <c:pt idx="14">
                  <c:v>256.9051</c:v>
                </c:pt>
              </c:numCache>
            </c:numRef>
          </c:val>
          <c:smooth val="0"/>
          <c:extLst>
            <c:ext xmlns:c16="http://schemas.microsoft.com/office/drawing/2014/chart" uri="{C3380CC4-5D6E-409C-BE32-E72D297353CC}">
              <c16:uniqueId val="{00000000-05C4-4CBB-8A31-5AD1525ADA01}"/>
            </c:ext>
          </c:extLst>
        </c:ser>
        <c:dLbls>
          <c:showLegendKey val="0"/>
          <c:showVal val="1"/>
          <c:showCatName val="0"/>
          <c:showSerName val="0"/>
          <c:showPercent val="0"/>
          <c:showBubbleSize val="0"/>
        </c:dLbls>
        <c:dropLines>
          <c:spPr>
            <a:ln w="25400" cap="flat" cmpd="sng" algn="ctr">
              <a:solidFill>
                <a:schemeClr val="dk1">
                  <a:lumMod val="35000"/>
                  <a:lumOff val="65000"/>
                  <a:alpha val="33000"/>
                </a:schemeClr>
              </a:solidFill>
              <a:round/>
            </a:ln>
            <a:effectLst/>
          </c:spPr>
        </c:dropLines>
        <c:smooth val="0"/>
        <c:axId val="621566704"/>
        <c:axId val="621561456"/>
      </c:lineChart>
      <c:catAx>
        <c:axId val="62156670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1" i="0" u="none" strike="noStrike" kern="1200" spc="20" baseline="0">
                <a:solidFill>
                  <a:schemeClr val="dk1">
                    <a:lumMod val="65000"/>
                    <a:lumOff val="35000"/>
                  </a:schemeClr>
                </a:solidFill>
                <a:latin typeface="+mn-lt"/>
                <a:ea typeface="+mn-ea"/>
                <a:cs typeface="+mn-cs"/>
              </a:defRPr>
            </a:pPr>
            <a:endParaRPr lang="en-US"/>
          </a:p>
        </c:txPr>
        <c:crossAx val="621561456"/>
        <c:crosses val="autoZero"/>
        <c:auto val="1"/>
        <c:lblAlgn val="ctr"/>
        <c:lblOffset val="100"/>
        <c:noMultiLvlLbl val="0"/>
      </c:catAx>
      <c:valAx>
        <c:axId val="621561456"/>
        <c:scaling>
          <c:orientation val="minMax"/>
          <c:min val="200"/>
        </c:scaling>
        <c:delete val="0"/>
        <c:axPos val="l"/>
        <c:numFmt formatCode="0.0" sourceLinked="1"/>
        <c:majorTickMark val="none"/>
        <c:minorTickMark val="none"/>
        <c:tickLblPos val="nextTo"/>
        <c:spPr>
          <a:noFill/>
          <a:ln w="22225">
            <a:solidFill>
              <a:schemeClr val="accent1"/>
            </a:solid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621566704"/>
        <c:crosses val="autoZero"/>
        <c:crossBetween val="between"/>
      </c:valAx>
      <c:spPr>
        <a:gradFill>
          <a:gsLst>
            <a:gs pos="100000">
              <a:schemeClr val="lt1">
                <a:lumMod val="95000"/>
              </a:schemeClr>
            </a:gs>
            <a:gs pos="0">
              <a:schemeClr val="lt1"/>
            </a:gs>
          </a:gsLst>
          <a:lin ang="5400000" scaled="0"/>
        </a:gradFill>
        <a:ln cmpd="sng">
          <a:solidFill>
            <a:schemeClr val="accent1"/>
          </a:solid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65357207133187E-2"/>
          <c:y val="2.403846153846154E-2"/>
          <c:w val="0.92899120049725048"/>
          <c:h val="0.82201090248334341"/>
        </c:manualLayout>
      </c:layout>
      <c:lineChart>
        <c:grouping val="standard"/>
        <c:varyColors val="0"/>
        <c:ser>
          <c:idx val="0"/>
          <c:order val="0"/>
          <c:tx>
            <c:strRef>
              <c:f>'Unemployment Rate'!$B$3:$B$4</c:f>
              <c:strCache>
                <c:ptCount val="2"/>
                <c:pt idx="0">
                  <c:v>LA Unemployment </c:v>
                </c:pt>
                <c:pt idx="1">
                  <c:v>rate - %</c:v>
                </c:pt>
              </c:strCache>
            </c:strRef>
          </c:tx>
          <c:spPr>
            <a:ln w="28575" cap="rnd">
              <a:solidFill>
                <a:schemeClr val="accent1"/>
              </a:solidFill>
              <a:round/>
            </a:ln>
            <a:effectLst/>
          </c:spPr>
          <c:marker>
            <c:symbol val="none"/>
          </c:marker>
          <c:cat>
            <c:numRef>
              <c:f>'Unemployment Rate'!$A$5:$A$51</c:f>
              <c:numCache>
                <c:formatCode>[$-409]mmm\-yy;@</c:formatCode>
                <c:ptCount val="47"/>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numCache>
            </c:numRef>
          </c:cat>
          <c:val>
            <c:numRef>
              <c:f>'Unemployment Rate'!$B$5:$B$51</c:f>
              <c:numCache>
                <c:formatCode>0.0</c:formatCode>
                <c:ptCount val="47"/>
                <c:pt idx="0">
                  <c:v>4.7</c:v>
                </c:pt>
                <c:pt idx="1">
                  <c:v>4.7</c:v>
                </c:pt>
                <c:pt idx="2">
                  <c:v>4.8</c:v>
                </c:pt>
                <c:pt idx="3">
                  <c:v>4.9000000000000004</c:v>
                </c:pt>
                <c:pt idx="4">
                  <c:v>4.9000000000000004</c:v>
                </c:pt>
                <c:pt idx="5">
                  <c:v>4.9000000000000004</c:v>
                </c:pt>
                <c:pt idx="6">
                  <c:v>4.9000000000000004</c:v>
                </c:pt>
                <c:pt idx="7">
                  <c:v>4.9000000000000004</c:v>
                </c:pt>
                <c:pt idx="8">
                  <c:v>4.8</c:v>
                </c:pt>
                <c:pt idx="9">
                  <c:v>4.8</c:v>
                </c:pt>
                <c:pt idx="10">
                  <c:v>4.8</c:v>
                </c:pt>
                <c:pt idx="11">
                  <c:v>4.8</c:v>
                </c:pt>
                <c:pt idx="12">
                  <c:v>4.7</c:v>
                </c:pt>
                <c:pt idx="13">
                  <c:v>4.5999999999999996</c:v>
                </c:pt>
                <c:pt idx="14">
                  <c:v>4.4000000000000004</c:v>
                </c:pt>
                <c:pt idx="15">
                  <c:v>4.4000000000000004</c:v>
                </c:pt>
                <c:pt idx="16">
                  <c:v>4.3</c:v>
                </c:pt>
                <c:pt idx="17">
                  <c:v>4.4000000000000004</c:v>
                </c:pt>
                <c:pt idx="18">
                  <c:v>4.5</c:v>
                </c:pt>
                <c:pt idx="19">
                  <c:v>4.7</c:v>
                </c:pt>
                <c:pt idx="20">
                  <c:v>4.8</c:v>
                </c:pt>
                <c:pt idx="21">
                  <c:v>4.9000000000000004</c:v>
                </c:pt>
                <c:pt idx="22">
                  <c:v>4.9000000000000004</c:v>
                </c:pt>
                <c:pt idx="23">
                  <c:v>5</c:v>
                </c:pt>
                <c:pt idx="24">
                  <c:v>5.0999999999999996</c:v>
                </c:pt>
                <c:pt idx="25">
                  <c:v>5.2</c:v>
                </c:pt>
                <c:pt idx="26">
                  <c:v>5.3</c:v>
                </c:pt>
                <c:pt idx="27">
                  <c:v>13.1</c:v>
                </c:pt>
                <c:pt idx="28">
                  <c:v>13.1</c:v>
                </c:pt>
                <c:pt idx="29">
                  <c:v>9.4</c:v>
                </c:pt>
                <c:pt idx="30">
                  <c:v>9.1</c:v>
                </c:pt>
                <c:pt idx="31">
                  <c:v>8.1999999999999993</c:v>
                </c:pt>
                <c:pt idx="32">
                  <c:v>8</c:v>
                </c:pt>
                <c:pt idx="33">
                  <c:v>7.9</c:v>
                </c:pt>
                <c:pt idx="34">
                  <c:v>7.9</c:v>
                </c:pt>
                <c:pt idx="35">
                  <c:v>7.9</c:v>
                </c:pt>
                <c:pt idx="36">
                  <c:v>7.6</c:v>
                </c:pt>
                <c:pt idx="37">
                  <c:v>7.6</c:v>
                </c:pt>
                <c:pt idx="38">
                  <c:v>7.4</c:v>
                </c:pt>
                <c:pt idx="39">
                  <c:v>7.2</c:v>
                </c:pt>
                <c:pt idx="40">
                  <c:v>7.1</c:v>
                </c:pt>
                <c:pt idx="41">
                  <c:v>6.9</c:v>
                </c:pt>
                <c:pt idx="42">
                  <c:v>6.6</c:v>
                </c:pt>
                <c:pt idx="43">
                  <c:v>6.2</c:v>
                </c:pt>
                <c:pt idx="44">
                  <c:v>5.8</c:v>
                </c:pt>
                <c:pt idx="45">
                  <c:v>5.4</c:v>
                </c:pt>
                <c:pt idx="46">
                  <c:v>5.0999999999999996</c:v>
                </c:pt>
              </c:numCache>
            </c:numRef>
          </c:val>
          <c:smooth val="0"/>
          <c:extLst>
            <c:ext xmlns:c16="http://schemas.microsoft.com/office/drawing/2014/chart" uri="{C3380CC4-5D6E-409C-BE32-E72D297353CC}">
              <c16:uniqueId val="{00000000-C7A2-4947-AB5D-054EEB1E0624}"/>
            </c:ext>
          </c:extLst>
        </c:ser>
        <c:ser>
          <c:idx val="1"/>
          <c:order val="1"/>
          <c:tx>
            <c:strRef>
              <c:f>'Unemployment Rate'!$C$3:$C$4</c:f>
              <c:strCache>
                <c:ptCount val="2"/>
                <c:pt idx="0">
                  <c:v>US unemployment</c:v>
                </c:pt>
                <c:pt idx="1">
                  <c:v>rate - %</c:v>
                </c:pt>
              </c:strCache>
            </c:strRef>
          </c:tx>
          <c:spPr>
            <a:ln w="28575" cap="rnd">
              <a:solidFill>
                <a:schemeClr val="accent2"/>
              </a:solidFill>
              <a:round/>
            </a:ln>
            <a:effectLst/>
          </c:spPr>
          <c:marker>
            <c:symbol val="none"/>
          </c:marker>
          <c:cat>
            <c:numRef>
              <c:f>'Unemployment Rate'!$A$5:$A$51</c:f>
              <c:numCache>
                <c:formatCode>[$-409]mmm\-yy;@</c:formatCode>
                <c:ptCount val="47"/>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numCache>
            </c:numRef>
          </c:cat>
          <c:val>
            <c:numRef>
              <c:f>'Unemployment Rate'!$C$5:$C$51</c:f>
              <c:numCache>
                <c:formatCode>0.0</c:formatCode>
                <c:ptCount val="47"/>
                <c:pt idx="0">
                  <c:v>4</c:v>
                </c:pt>
                <c:pt idx="1">
                  <c:v>4.0999999999999996</c:v>
                </c:pt>
                <c:pt idx="2">
                  <c:v>4</c:v>
                </c:pt>
                <c:pt idx="3">
                  <c:v>4</c:v>
                </c:pt>
                <c:pt idx="4">
                  <c:v>3.8</c:v>
                </c:pt>
                <c:pt idx="5">
                  <c:v>4</c:v>
                </c:pt>
                <c:pt idx="6">
                  <c:v>3.8</c:v>
                </c:pt>
                <c:pt idx="7">
                  <c:v>3.8</c:v>
                </c:pt>
                <c:pt idx="8">
                  <c:v>3.7</c:v>
                </c:pt>
                <c:pt idx="9">
                  <c:v>3.8</c:v>
                </c:pt>
                <c:pt idx="10">
                  <c:v>3.8</c:v>
                </c:pt>
                <c:pt idx="11">
                  <c:v>3.9</c:v>
                </c:pt>
                <c:pt idx="12">
                  <c:v>4</c:v>
                </c:pt>
                <c:pt idx="13">
                  <c:v>3.8</c:v>
                </c:pt>
                <c:pt idx="14">
                  <c:v>3.8</c:v>
                </c:pt>
                <c:pt idx="15">
                  <c:v>3.7</c:v>
                </c:pt>
                <c:pt idx="16">
                  <c:v>3.7</c:v>
                </c:pt>
                <c:pt idx="17">
                  <c:v>3.6</c:v>
                </c:pt>
                <c:pt idx="18">
                  <c:v>3.6</c:v>
                </c:pt>
                <c:pt idx="19">
                  <c:v>3.7</c:v>
                </c:pt>
                <c:pt idx="20">
                  <c:v>3.5</c:v>
                </c:pt>
                <c:pt idx="21">
                  <c:v>3.6</c:v>
                </c:pt>
                <c:pt idx="22">
                  <c:v>3.6</c:v>
                </c:pt>
                <c:pt idx="23">
                  <c:v>3.6</c:v>
                </c:pt>
                <c:pt idx="24">
                  <c:v>3.5</c:v>
                </c:pt>
                <c:pt idx="25">
                  <c:v>3.5</c:v>
                </c:pt>
                <c:pt idx="26">
                  <c:v>4.4000000000000004</c:v>
                </c:pt>
                <c:pt idx="27">
                  <c:v>14.8</c:v>
                </c:pt>
                <c:pt idx="28">
                  <c:v>13.3</c:v>
                </c:pt>
                <c:pt idx="29">
                  <c:v>11.1</c:v>
                </c:pt>
                <c:pt idx="30">
                  <c:v>10.199999999999999</c:v>
                </c:pt>
                <c:pt idx="31">
                  <c:v>8.4</c:v>
                </c:pt>
                <c:pt idx="32">
                  <c:v>7.8</c:v>
                </c:pt>
                <c:pt idx="33">
                  <c:v>6.9</c:v>
                </c:pt>
                <c:pt idx="34">
                  <c:v>6.7</c:v>
                </c:pt>
                <c:pt idx="35">
                  <c:v>6.7</c:v>
                </c:pt>
                <c:pt idx="36" formatCode="General">
                  <c:v>6.3</c:v>
                </c:pt>
                <c:pt idx="37" formatCode="General">
                  <c:v>6.2</c:v>
                </c:pt>
                <c:pt idx="38" formatCode="General">
                  <c:v>6</c:v>
                </c:pt>
                <c:pt idx="39" formatCode="General">
                  <c:v>6.1</c:v>
                </c:pt>
                <c:pt idx="40" formatCode="General">
                  <c:v>5.8</c:v>
                </c:pt>
                <c:pt idx="41" formatCode="General">
                  <c:v>5.9</c:v>
                </c:pt>
                <c:pt idx="42" formatCode="General">
                  <c:v>5.4</c:v>
                </c:pt>
                <c:pt idx="43" formatCode="General">
                  <c:v>5.2</c:v>
                </c:pt>
                <c:pt idx="44" formatCode="General">
                  <c:v>4.8</c:v>
                </c:pt>
                <c:pt idx="45" formatCode="General">
                  <c:v>4.5999999999999996</c:v>
                </c:pt>
                <c:pt idx="46" formatCode="General">
                  <c:v>4.2</c:v>
                </c:pt>
              </c:numCache>
            </c:numRef>
          </c:val>
          <c:smooth val="0"/>
          <c:extLst>
            <c:ext xmlns:c16="http://schemas.microsoft.com/office/drawing/2014/chart" uri="{C3380CC4-5D6E-409C-BE32-E72D297353CC}">
              <c16:uniqueId val="{00000001-C7A2-4947-AB5D-054EEB1E0624}"/>
            </c:ext>
          </c:extLst>
        </c:ser>
        <c:dLbls>
          <c:showLegendKey val="0"/>
          <c:showVal val="0"/>
          <c:showCatName val="0"/>
          <c:showSerName val="0"/>
          <c:showPercent val="0"/>
          <c:showBubbleSize val="0"/>
        </c:dLbls>
        <c:smooth val="0"/>
        <c:axId val="627166520"/>
        <c:axId val="627161928"/>
      </c:lineChart>
      <c:dateAx>
        <c:axId val="627166520"/>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161928"/>
        <c:crosses val="autoZero"/>
        <c:auto val="1"/>
        <c:lblOffset val="100"/>
        <c:baseTimeUnit val="months"/>
      </c:dateAx>
      <c:valAx>
        <c:axId val="627161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Percent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166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013603859876728E-2"/>
          <c:y val="1.4331057784751508E-2"/>
          <c:w val="0.92332968693085538"/>
          <c:h val="0.83892053074764195"/>
        </c:manualLayout>
      </c:layout>
      <c:lineChart>
        <c:grouping val="standard"/>
        <c:varyColors val="0"/>
        <c:ser>
          <c:idx val="0"/>
          <c:order val="0"/>
          <c:tx>
            <c:strRef>
              <c:f>Sheet2!$B$4</c:f>
              <c:strCache>
                <c:ptCount val="1"/>
                <c:pt idx="0">
                  <c:v>10-Apr-19</c:v>
                </c:pt>
              </c:strCache>
            </c:strRef>
          </c:tx>
          <c:spPr>
            <a:ln w="50800" cap="rnd">
              <a:solidFill>
                <a:schemeClr val="accent1"/>
              </a:solidFill>
              <a:round/>
            </a:ln>
            <a:effectLst/>
          </c:spPr>
          <c:marker>
            <c:symbol val="none"/>
          </c:marker>
          <c:cat>
            <c:strRef>
              <c:f>Sheet2!$A$5:$A$12</c:f>
              <c:strCache>
                <c:ptCount val="8"/>
                <c:pt idx="0">
                  <c:v>FY 2019</c:v>
                </c:pt>
                <c:pt idx="1">
                  <c:v>FY 2020</c:v>
                </c:pt>
                <c:pt idx="2">
                  <c:v>FY 2021</c:v>
                </c:pt>
                <c:pt idx="3">
                  <c:v>FY 2022</c:v>
                </c:pt>
                <c:pt idx="4">
                  <c:v>FY 2023</c:v>
                </c:pt>
                <c:pt idx="5">
                  <c:v>FY 2024</c:v>
                </c:pt>
                <c:pt idx="6">
                  <c:v>FY 2025</c:v>
                </c:pt>
                <c:pt idx="7">
                  <c:v>FY 2026</c:v>
                </c:pt>
              </c:strCache>
            </c:strRef>
          </c:cat>
          <c:val>
            <c:numRef>
              <c:f>Sheet2!$B$5:$B$12</c:f>
              <c:numCache>
                <c:formatCode>"$"#,##0.0</c:formatCode>
                <c:ptCount val="8"/>
                <c:pt idx="0">
                  <c:v>12134</c:v>
                </c:pt>
                <c:pt idx="1">
                  <c:v>12354.4</c:v>
                </c:pt>
                <c:pt idx="2">
                  <c:v>12576.2</c:v>
                </c:pt>
                <c:pt idx="3">
                  <c:v>12889.9</c:v>
                </c:pt>
                <c:pt idx="4">
                  <c:v>13165.4</c:v>
                </c:pt>
              </c:numCache>
            </c:numRef>
          </c:val>
          <c:smooth val="0"/>
          <c:extLst>
            <c:ext xmlns:c16="http://schemas.microsoft.com/office/drawing/2014/chart" uri="{C3380CC4-5D6E-409C-BE32-E72D297353CC}">
              <c16:uniqueId val="{00000000-A730-4270-B216-3F81834996B2}"/>
            </c:ext>
          </c:extLst>
        </c:ser>
        <c:ser>
          <c:idx val="1"/>
          <c:order val="1"/>
          <c:tx>
            <c:strRef>
              <c:f>Sheet2!$C$4</c:f>
              <c:strCache>
                <c:ptCount val="1"/>
                <c:pt idx="0">
                  <c:v>31-Jan-20</c:v>
                </c:pt>
              </c:strCache>
            </c:strRef>
          </c:tx>
          <c:spPr>
            <a:ln w="50800" cap="rnd">
              <a:solidFill>
                <a:schemeClr val="accent2"/>
              </a:solidFill>
              <a:round/>
            </a:ln>
            <a:effectLst/>
          </c:spPr>
          <c:marker>
            <c:symbol val="none"/>
          </c:marker>
          <c:cat>
            <c:strRef>
              <c:f>Sheet2!$A$5:$A$12</c:f>
              <c:strCache>
                <c:ptCount val="8"/>
                <c:pt idx="0">
                  <c:v>FY 2019</c:v>
                </c:pt>
                <c:pt idx="1">
                  <c:v>FY 2020</c:v>
                </c:pt>
                <c:pt idx="2">
                  <c:v>FY 2021</c:v>
                </c:pt>
                <c:pt idx="3">
                  <c:v>FY 2022</c:v>
                </c:pt>
                <c:pt idx="4">
                  <c:v>FY 2023</c:v>
                </c:pt>
                <c:pt idx="5">
                  <c:v>FY 2024</c:v>
                </c:pt>
                <c:pt idx="6">
                  <c:v>FY 2025</c:v>
                </c:pt>
                <c:pt idx="7">
                  <c:v>FY 2026</c:v>
                </c:pt>
              </c:strCache>
            </c:strRef>
          </c:cat>
          <c:val>
            <c:numRef>
              <c:f>Sheet2!$C$5:$C$12</c:f>
              <c:numCache>
                <c:formatCode>"$"#,##0.0</c:formatCode>
                <c:ptCount val="8"/>
                <c:pt idx="1">
                  <c:v>12432.1</c:v>
                </c:pt>
                <c:pt idx="2">
                  <c:v>12644.4</c:v>
                </c:pt>
                <c:pt idx="3">
                  <c:v>12865.6</c:v>
                </c:pt>
                <c:pt idx="4">
                  <c:v>13184.7</c:v>
                </c:pt>
                <c:pt idx="5">
                  <c:v>13461.3</c:v>
                </c:pt>
              </c:numCache>
            </c:numRef>
          </c:val>
          <c:smooth val="0"/>
          <c:extLst>
            <c:ext xmlns:c16="http://schemas.microsoft.com/office/drawing/2014/chart" uri="{C3380CC4-5D6E-409C-BE32-E72D297353CC}">
              <c16:uniqueId val="{00000001-A730-4270-B216-3F81834996B2}"/>
            </c:ext>
          </c:extLst>
        </c:ser>
        <c:ser>
          <c:idx val="2"/>
          <c:order val="2"/>
          <c:tx>
            <c:strRef>
              <c:f>Sheet2!$D$4</c:f>
              <c:strCache>
                <c:ptCount val="1"/>
                <c:pt idx="0">
                  <c:v>11-May-20</c:v>
                </c:pt>
              </c:strCache>
            </c:strRef>
          </c:tx>
          <c:spPr>
            <a:ln w="28575" cap="rnd">
              <a:solidFill>
                <a:schemeClr val="accent3"/>
              </a:solidFill>
              <a:round/>
            </a:ln>
            <a:effectLst/>
          </c:spPr>
          <c:marker>
            <c:symbol val="none"/>
          </c:marker>
          <c:cat>
            <c:strRef>
              <c:f>Sheet2!$A$5:$A$12</c:f>
              <c:strCache>
                <c:ptCount val="8"/>
                <c:pt idx="0">
                  <c:v>FY 2019</c:v>
                </c:pt>
                <c:pt idx="1">
                  <c:v>FY 2020</c:v>
                </c:pt>
                <c:pt idx="2">
                  <c:v>FY 2021</c:v>
                </c:pt>
                <c:pt idx="3">
                  <c:v>FY 2022</c:v>
                </c:pt>
                <c:pt idx="4">
                  <c:v>FY 2023</c:v>
                </c:pt>
                <c:pt idx="5">
                  <c:v>FY 2024</c:v>
                </c:pt>
                <c:pt idx="6">
                  <c:v>FY 2025</c:v>
                </c:pt>
                <c:pt idx="7">
                  <c:v>FY 2026</c:v>
                </c:pt>
              </c:strCache>
            </c:strRef>
          </c:cat>
          <c:val>
            <c:numRef>
              <c:f>Sheet2!$D$5:$D$12</c:f>
              <c:numCache>
                <c:formatCode>"$"#,##0.0</c:formatCode>
                <c:ptCount val="8"/>
                <c:pt idx="1">
                  <c:v>11991.9</c:v>
                </c:pt>
                <c:pt idx="2">
                  <c:v>11518.2</c:v>
                </c:pt>
                <c:pt idx="3">
                  <c:v>12262.6</c:v>
                </c:pt>
                <c:pt idx="4">
                  <c:v>13094.4</c:v>
                </c:pt>
                <c:pt idx="5">
                  <c:v>13758.3</c:v>
                </c:pt>
              </c:numCache>
            </c:numRef>
          </c:val>
          <c:smooth val="0"/>
          <c:extLst>
            <c:ext xmlns:c16="http://schemas.microsoft.com/office/drawing/2014/chart" uri="{C3380CC4-5D6E-409C-BE32-E72D297353CC}">
              <c16:uniqueId val="{00000002-A730-4270-B216-3F81834996B2}"/>
            </c:ext>
          </c:extLst>
        </c:ser>
        <c:ser>
          <c:idx val="3"/>
          <c:order val="3"/>
          <c:tx>
            <c:strRef>
              <c:f>Sheet2!$E$4</c:f>
              <c:strCache>
                <c:ptCount val="1"/>
                <c:pt idx="0">
                  <c:v>19-Jan-21</c:v>
                </c:pt>
              </c:strCache>
            </c:strRef>
          </c:tx>
          <c:spPr>
            <a:ln w="28575" cap="rnd">
              <a:solidFill>
                <a:schemeClr val="accent4"/>
              </a:solidFill>
              <a:round/>
            </a:ln>
            <a:effectLst/>
          </c:spPr>
          <c:marker>
            <c:symbol val="none"/>
          </c:marker>
          <c:cat>
            <c:strRef>
              <c:f>Sheet2!$A$5:$A$12</c:f>
              <c:strCache>
                <c:ptCount val="8"/>
                <c:pt idx="0">
                  <c:v>FY 2019</c:v>
                </c:pt>
                <c:pt idx="1">
                  <c:v>FY 2020</c:v>
                </c:pt>
                <c:pt idx="2">
                  <c:v>FY 2021</c:v>
                </c:pt>
                <c:pt idx="3">
                  <c:v>FY 2022</c:v>
                </c:pt>
                <c:pt idx="4">
                  <c:v>FY 2023</c:v>
                </c:pt>
                <c:pt idx="5">
                  <c:v>FY 2024</c:v>
                </c:pt>
                <c:pt idx="6">
                  <c:v>FY 2025</c:v>
                </c:pt>
                <c:pt idx="7">
                  <c:v>FY 2026</c:v>
                </c:pt>
              </c:strCache>
            </c:strRef>
          </c:cat>
          <c:val>
            <c:numRef>
              <c:f>Sheet2!$E$5:$E$12</c:f>
              <c:numCache>
                <c:formatCode>General</c:formatCode>
                <c:ptCount val="8"/>
                <c:pt idx="2" formatCode="&quot;$&quot;#,##0.0">
                  <c:v>11889.6</c:v>
                </c:pt>
                <c:pt idx="3" formatCode="&quot;$&quot;#,##0.0">
                  <c:v>11985.6</c:v>
                </c:pt>
                <c:pt idx="4" formatCode="&quot;$&quot;#,##0.0">
                  <c:v>12449</c:v>
                </c:pt>
                <c:pt idx="5" formatCode="&quot;$&quot;#,##0.0">
                  <c:v>12688.7</c:v>
                </c:pt>
                <c:pt idx="6" formatCode="&quot;$&quot;#,##0.0">
                  <c:v>12889.1</c:v>
                </c:pt>
              </c:numCache>
            </c:numRef>
          </c:val>
          <c:smooth val="0"/>
          <c:extLst>
            <c:ext xmlns:c16="http://schemas.microsoft.com/office/drawing/2014/chart" uri="{C3380CC4-5D6E-409C-BE32-E72D297353CC}">
              <c16:uniqueId val="{00000003-A730-4270-B216-3F81834996B2}"/>
            </c:ext>
          </c:extLst>
        </c:ser>
        <c:ser>
          <c:idx val="4"/>
          <c:order val="4"/>
          <c:tx>
            <c:strRef>
              <c:f>Sheet2!$F$4</c:f>
              <c:strCache>
                <c:ptCount val="1"/>
                <c:pt idx="0">
                  <c:v>11-Jan-22</c:v>
                </c:pt>
              </c:strCache>
            </c:strRef>
          </c:tx>
          <c:spPr>
            <a:ln w="50800" cap="rnd">
              <a:solidFill>
                <a:schemeClr val="accent6"/>
              </a:solidFill>
              <a:round/>
            </a:ln>
            <a:effectLst/>
          </c:spPr>
          <c:marker>
            <c:symbol val="none"/>
          </c:marker>
          <c:cat>
            <c:strRef>
              <c:f>Sheet2!$A$5:$A$12</c:f>
              <c:strCache>
                <c:ptCount val="8"/>
                <c:pt idx="0">
                  <c:v>FY 2019</c:v>
                </c:pt>
                <c:pt idx="1">
                  <c:v>FY 2020</c:v>
                </c:pt>
                <c:pt idx="2">
                  <c:v>FY 2021</c:v>
                </c:pt>
                <c:pt idx="3">
                  <c:v>FY 2022</c:v>
                </c:pt>
                <c:pt idx="4">
                  <c:v>FY 2023</c:v>
                </c:pt>
                <c:pt idx="5">
                  <c:v>FY 2024</c:v>
                </c:pt>
                <c:pt idx="6">
                  <c:v>FY 2025</c:v>
                </c:pt>
                <c:pt idx="7">
                  <c:v>FY 2026</c:v>
                </c:pt>
              </c:strCache>
            </c:strRef>
          </c:cat>
          <c:val>
            <c:numRef>
              <c:f>Sheet2!$F$5:$F$12</c:f>
              <c:numCache>
                <c:formatCode>General</c:formatCode>
                <c:ptCount val="8"/>
                <c:pt idx="3" formatCode="&quot;$&quot;#,##0.0">
                  <c:v>13869</c:v>
                </c:pt>
                <c:pt idx="4" formatCode="&quot;$&quot;#,##0.0">
                  <c:v>13573.1</c:v>
                </c:pt>
                <c:pt idx="5" formatCode="&quot;$&quot;#,##0.0">
                  <c:v>13725.8</c:v>
                </c:pt>
                <c:pt idx="6" formatCode="&quot;$&quot;#,##0.0">
                  <c:v>13972.5</c:v>
                </c:pt>
                <c:pt idx="7" formatCode="&quot;$&quot;#,##0.0">
                  <c:v>13637.6</c:v>
                </c:pt>
              </c:numCache>
            </c:numRef>
          </c:val>
          <c:smooth val="0"/>
          <c:extLst>
            <c:ext xmlns:c16="http://schemas.microsoft.com/office/drawing/2014/chart" uri="{C3380CC4-5D6E-409C-BE32-E72D297353CC}">
              <c16:uniqueId val="{00000004-A730-4270-B216-3F81834996B2}"/>
            </c:ext>
          </c:extLst>
        </c:ser>
        <c:dLbls>
          <c:showLegendKey val="0"/>
          <c:showVal val="0"/>
          <c:showCatName val="0"/>
          <c:showSerName val="0"/>
          <c:showPercent val="0"/>
          <c:showBubbleSize val="0"/>
        </c:dLbls>
        <c:smooth val="0"/>
        <c:axId val="426935392"/>
        <c:axId val="426927520"/>
      </c:lineChart>
      <c:catAx>
        <c:axId val="42693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27520"/>
        <c:crosses val="autoZero"/>
        <c:auto val="1"/>
        <c:lblAlgn val="ctr"/>
        <c:lblOffset val="100"/>
        <c:noMultiLvlLbl val="0"/>
      </c:catAx>
      <c:valAx>
        <c:axId val="426927520"/>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35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5061743282437"/>
          <c:y val="0.10362745849266006"/>
          <c:w val="0.8496617428103852"/>
          <c:h val="0.76706618845992547"/>
        </c:manualLayout>
      </c:layout>
      <c:barChart>
        <c:barDir val="col"/>
        <c:grouping val="clustered"/>
        <c:varyColors val="0"/>
        <c:ser>
          <c:idx val="0"/>
          <c:order val="0"/>
          <c:tx>
            <c:strRef>
              <c:f>Sheet1!$B$1</c:f>
              <c:strCache>
                <c:ptCount val="1"/>
                <c:pt idx="0">
                  <c:v>General Fund Budgeted July 1 </c:v>
                </c:pt>
              </c:strCache>
            </c:strRef>
          </c:tx>
          <c:spPr>
            <a:solidFill>
              <a:schemeClr val="accent1"/>
            </a:solidFill>
            <a:ln>
              <a:noFill/>
            </a:ln>
            <a:effectLst>
              <a:outerShdw blurRad="50800" dist="25400" dir="5400000" algn="ctr" rotWithShape="0">
                <a:schemeClr val="accent1"/>
              </a:outerShdw>
            </a:effectLst>
          </c:spPr>
          <c:invertIfNegative val="0"/>
          <c:dPt>
            <c:idx val="0"/>
            <c:invertIfNegative val="0"/>
            <c:bubble3D val="0"/>
            <c:spPr>
              <a:solidFill>
                <a:schemeClr val="accent4"/>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08-5DF6-4305-AEF4-C27A6A8022A7}"/>
              </c:ext>
            </c:extLst>
          </c:dPt>
          <c:dPt>
            <c:idx val="1"/>
            <c:invertIfNegative val="0"/>
            <c:bubble3D val="0"/>
            <c:spPr>
              <a:solidFill>
                <a:schemeClr val="accent6"/>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09-5DF6-4305-AEF4-C27A6A8022A7}"/>
              </c:ext>
            </c:extLst>
          </c:dPt>
          <c:dPt>
            <c:idx val="2"/>
            <c:invertIfNegative val="0"/>
            <c:bubble3D val="0"/>
            <c:spPr>
              <a:solidFill>
                <a:schemeClr val="accent2">
                  <a:lumMod val="40000"/>
                  <a:lumOff val="60000"/>
                </a:schemeClr>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0A-5DF6-4305-AEF4-C27A6A8022A7}"/>
              </c:ext>
            </c:extLst>
          </c:dPt>
          <c:dPt>
            <c:idx val="3"/>
            <c:invertIfNegative val="0"/>
            <c:bubble3D val="0"/>
            <c:spPr>
              <a:solidFill>
                <a:srgbClr val="FF0000"/>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0B-5DF6-4305-AEF4-C27A6A8022A7}"/>
              </c:ext>
            </c:extLst>
          </c:dPt>
          <c:dPt>
            <c:idx val="4"/>
            <c:invertIfNegative val="0"/>
            <c:bubble3D val="0"/>
            <c:spPr>
              <a:solidFill>
                <a:schemeClr val="bg1">
                  <a:lumMod val="85000"/>
                </a:schemeClr>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0C-5DF6-4305-AEF4-C27A6A8022A7}"/>
              </c:ext>
            </c:extLst>
          </c:dPt>
          <c:dPt>
            <c:idx val="6"/>
            <c:invertIfNegative val="0"/>
            <c:bubble3D val="0"/>
            <c:spPr>
              <a:solidFill>
                <a:srgbClr val="7030A0"/>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0D-5DF6-4305-AEF4-C27A6A8022A7}"/>
              </c:ext>
            </c:extLst>
          </c:dPt>
          <c:dPt>
            <c:idx val="7"/>
            <c:invertIfNegative val="0"/>
            <c:bubble3D val="0"/>
            <c:spPr>
              <a:solidFill>
                <a:schemeClr val="accent6">
                  <a:lumMod val="40000"/>
                  <a:lumOff val="60000"/>
                </a:schemeClr>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0E-5DF6-4305-AEF4-C27A6A8022A7}"/>
              </c:ext>
            </c:extLst>
          </c:dPt>
          <c:dPt>
            <c:idx val="8"/>
            <c:invertIfNegative val="0"/>
            <c:bubble3D val="0"/>
            <c:spPr>
              <a:solidFill>
                <a:schemeClr val="accent4">
                  <a:lumMod val="60000"/>
                  <a:lumOff val="40000"/>
                </a:schemeClr>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0F-5DF6-4305-AEF4-C27A6A8022A7}"/>
              </c:ext>
            </c:extLst>
          </c:dPt>
          <c:dPt>
            <c:idx val="9"/>
            <c:invertIfNegative val="0"/>
            <c:bubble3D val="0"/>
            <c:spPr>
              <a:solidFill>
                <a:srgbClr val="002060"/>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10-5DF6-4305-AEF4-C27A6A8022A7}"/>
              </c:ext>
            </c:extLst>
          </c:dPt>
          <c:dPt>
            <c:idx val="10"/>
            <c:invertIfNegative val="0"/>
            <c:bubble3D val="0"/>
            <c:spPr>
              <a:solidFill>
                <a:schemeClr val="bg1">
                  <a:lumMod val="50000"/>
                </a:schemeClr>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11-5DF6-4305-AEF4-C27A6A8022A7}"/>
              </c:ext>
            </c:extLst>
          </c:dPt>
          <c:dPt>
            <c:idx val="11"/>
            <c:invertIfNegative val="0"/>
            <c:bubble3D val="0"/>
            <c:spPr>
              <a:solidFill>
                <a:schemeClr val="accent6">
                  <a:lumMod val="50000"/>
                </a:schemeClr>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12-5DF6-4305-AEF4-C27A6A8022A7}"/>
              </c:ext>
            </c:extLst>
          </c:dPt>
          <c:dPt>
            <c:idx val="12"/>
            <c:invertIfNegative val="0"/>
            <c:bubble3D val="0"/>
            <c:spPr>
              <a:solidFill>
                <a:schemeClr val="accent2">
                  <a:lumMod val="60000"/>
                  <a:lumOff val="40000"/>
                </a:schemeClr>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13-5DF6-4305-AEF4-C27A6A8022A7}"/>
              </c:ext>
            </c:extLst>
          </c:dPt>
          <c:dPt>
            <c:idx val="13"/>
            <c:invertIfNegative val="0"/>
            <c:bubble3D val="0"/>
            <c:spPr>
              <a:solidFill>
                <a:schemeClr val="tx2">
                  <a:lumMod val="60000"/>
                  <a:lumOff val="40000"/>
                </a:schemeClr>
              </a:solidFill>
              <a:ln>
                <a:noFill/>
              </a:ln>
              <a:effectLst>
                <a:outerShdw blurRad="50800" dist="25400" dir="5400000" algn="ctr" rotWithShape="0">
                  <a:schemeClr val="accent1"/>
                </a:outerShdw>
              </a:effectLst>
            </c:spPr>
            <c:extLst>
              <c:ext xmlns:c16="http://schemas.microsoft.com/office/drawing/2014/chart" uri="{C3380CC4-5D6E-409C-BE32-E72D297353CC}">
                <c16:uniqueId val="{00000014-5DF6-4305-AEF4-C27A6A8022A7}"/>
              </c:ext>
            </c:extLst>
          </c:dPt>
          <c:cat>
            <c:strRef>
              <c:f>Sheet1!$A$2:$A$17</c:f>
              <c:strCache>
                <c:ptCount val="16"/>
                <c:pt idx="0">
                  <c:v>FY 08</c:v>
                </c:pt>
                <c:pt idx="1">
                  <c:v>FY 09</c:v>
                </c:pt>
                <c:pt idx="2">
                  <c:v>FY 10</c:v>
                </c:pt>
                <c:pt idx="3">
                  <c:v>FY 11</c:v>
                </c:pt>
                <c:pt idx="4">
                  <c:v>FY 12</c:v>
                </c:pt>
                <c:pt idx="5">
                  <c:v>FY 13</c:v>
                </c:pt>
                <c:pt idx="6">
                  <c:v>FY 14</c:v>
                </c:pt>
                <c:pt idx="7">
                  <c:v>FY 15</c:v>
                </c:pt>
                <c:pt idx="8">
                  <c:v>FY 16</c:v>
                </c:pt>
                <c:pt idx="9">
                  <c:v>FY 17</c:v>
                </c:pt>
                <c:pt idx="10">
                  <c:v>FY 18</c:v>
                </c:pt>
                <c:pt idx="11">
                  <c:v>FY 19</c:v>
                </c:pt>
                <c:pt idx="12">
                  <c:v>FY 20</c:v>
                </c:pt>
                <c:pt idx="13">
                  <c:v>FY 21</c:v>
                </c:pt>
                <c:pt idx="14">
                  <c:v>FY 22</c:v>
                </c:pt>
                <c:pt idx="15">
                  <c:v>FY 23</c:v>
                </c:pt>
              </c:strCache>
            </c:strRef>
          </c:cat>
          <c:val>
            <c:numRef>
              <c:f>Sheet1!$B$2:$B$17</c:f>
              <c:numCache>
                <c:formatCode>"$"#,##0</c:formatCode>
                <c:ptCount val="16"/>
                <c:pt idx="0">
                  <c:v>8680157701</c:v>
                </c:pt>
                <c:pt idx="1">
                  <c:v>9700318469</c:v>
                </c:pt>
                <c:pt idx="2">
                  <c:v>8925030617</c:v>
                </c:pt>
                <c:pt idx="3">
                  <c:v>7722750000</c:v>
                </c:pt>
                <c:pt idx="4">
                  <c:v>8261291581</c:v>
                </c:pt>
                <c:pt idx="5">
                  <c:v>8275410633</c:v>
                </c:pt>
                <c:pt idx="6">
                  <c:v>8410978988</c:v>
                </c:pt>
                <c:pt idx="7">
                  <c:v>8757751385</c:v>
                </c:pt>
                <c:pt idx="8">
                  <c:v>9008483167</c:v>
                </c:pt>
                <c:pt idx="9">
                  <c:v>9623500000</c:v>
                </c:pt>
                <c:pt idx="10">
                  <c:v>9442198100</c:v>
                </c:pt>
                <c:pt idx="11">
                  <c:v>9560085093</c:v>
                </c:pt>
                <c:pt idx="12">
                  <c:v>9724350000</c:v>
                </c:pt>
                <c:pt idx="13">
                  <c:v>9232800000</c:v>
                </c:pt>
                <c:pt idx="14">
                  <c:v>9567300000</c:v>
                </c:pt>
                <c:pt idx="15">
                  <c:v>10935780544</c:v>
                </c:pt>
              </c:numCache>
            </c:numRef>
          </c:val>
          <c:extLst>
            <c:ext xmlns:c16="http://schemas.microsoft.com/office/drawing/2014/chart" uri="{C3380CC4-5D6E-409C-BE32-E72D297353CC}">
              <c16:uniqueId val="{00000000-5DF6-4305-AEF4-C27A6A8022A7}"/>
            </c:ext>
          </c:extLst>
        </c:ser>
        <c:dLbls>
          <c:showLegendKey val="0"/>
          <c:showVal val="0"/>
          <c:showCatName val="0"/>
          <c:showSerName val="0"/>
          <c:showPercent val="0"/>
          <c:showBubbleSize val="0"/>
        </c:dLbls>
        <c:gapWidth val="60"/>
        <c:overlap val="2"/>
        <c:axId val="722453400"/>
        <c:axId val="722455040"/>
      </c:barChart>
      <c:catAx>
        <c:axId val="722453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22455040"/>
        <c:crosses val="autoZero"/>
        <c:auto val="1"/>
        <c:lblAlgn val="ctr"/>
        <c:lblOffset val="100"/>
        <c:noMultiLvlLbl val="0"/>
      </c:catAx>
      <c:valAx>
        <c:axId val="7224550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22453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03-4B06-9E9A-C4AAE97D3E7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03-4B06-9E9A-C4AAE97D3E7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03-4B06-9E9A-C4AAE97D3E7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03-4B06-9E9A-C4AAE97D3E7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E03-4B06-9E9A-C4AAE97D3E7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E03-4B06-9E9A-C4AAE97D3E7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E03-4B06-9E9A-C4AAE97D3E7A}"/>
              </c:ext>
            </c:extLst>
          </c:dPt>
          <c:dLbls>
            <c:dLbl>
              <c:idx val="0"/>
              <c:tx>
                <c:rich>
                  <a:bodyPr/>
                  <a:lstStyle/>
                  <a:p>
                    <a:fld id="{70FCE0A1-FC3A-44AA-890A-D0CE76C4631C}" type="CATEGORYNAME">
                      <a:rPr lang="en-US" sz="1400"/>
                      <a:pPr/>
                      <a:t>[CATEGORY NAME]</a:t>
                    </a:fld>
                    <a:r>
                      <a:rPr lang="en-US" sz="1400" baseline="0" dirty="0"/>
                      <a:t>
</a:t>
                    </a:r>
                    <a:fld id="{0689133B-752D-4FFB-B962-CE73FA1C88A3}" type="PERCENTAGE">
                      <a:rPr lang="en-US" sz="1400" baseline="0"/>
                      <a:pPr/>
                      <a:t>[PERCENTAGE]</a:t>
                    </a:fld>
                    <a:endParaRPr lang="en-US" sz="1400"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03-4B06-9E9A-C4AAE97D3E7A}"/>
                </c:ext>
              </c:extLst>
            </c:dLbl>
            <c:dLbl>
              <c:idx val="1"/>
              <c:layout>
                <c:manualLayout>
                  <c:x val="0.27287169248728244"/>
                  <c:y val="-4.7992521830329312E-3"/>
                </c:manualLayout>
              </c:layout>
              <c:tx>
                <c:rich>
                  <a:bodyPr/>
                  <a:lstStyle/>
                  <a:p>
                    <a:fld id="{F9698895-F9D0-44ED-9B09-1A51EACB370B}" type="CATEGORYNAME">
                      <a:rPr lang="en-US" sz="1400"/>
                      <a:pPr/>
                      <a:t>[CATEGORY NAME]</a:t>
                    </a:fld>
                    <a:r>
                      <a:rPr lang="en-US" sz="1400" baseline="0" dirty="0"/>
                      <a:t>
</a:t>
                    </a:r>
                    <a:fld id="{FC189C6D-8D76-496D-9FC6-8A51996C0190}" type="PERCENTAGE">
                      <a:rPr lang="en-US" sz="1400" baseline="0"/>
                      <a:pPr/>
                      <a:t>[PERCENTAGE]</a:t>
                    </a:fld>
                    <a:endParaRPr lang="en-US" sz="140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E03-4B06-9E9A-C4AAE97D3E7A}"/>
                </c:ext>
              </c:extLst>
            </c:dLbl>
            <c:dLbl>
              <c:idx val="2"/>
              <c:tx>
                <c:rich>
                  <a:bodyPr/>
                  <a:lstStyle/>
                  <a:p>
                    <a:fld id="{62AD4E4C-9CCA-41A0-927F-B2F24DE44659}" type="CATEGORYNAME">
                      <a:rPr lang="en-US" sz="1400"/>
                      <a:pPr/>
                      <a:t>[CATEGORY NAME]</a:t>
                    </a:fld>
                    <a:r>
                      <a:rPr lang="en-US" sz="1400" baseline="0" dirty="0"/>
                      <a:t>
</a:t>
                    </a:r>
                    <a:fld id="{D06E0C84-179A-496F-A282-FDA5E5E14374}" type="PERCENTAGE">
                      <a:rPr lang="en-US" sz="1400" baseline="0"/>
                      <a:pPr/>
                      <a:t>[PERCENTAGE]</a:t>
                    </a:fld>
                    <a:endParaRPr lang="en-US" sz="1400"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E03-4B06-9E9A-C4AAE97D3E7A}"/>
                </c:ext>
              </c:extLst>
            </c:dLbl>
            <c:dLbl>
              <c:idx val="3"/>
              <c:layout>
                <c:manualLayout>
                  <c:x val="-3.1530732420318883E-2"/>
                  <c:y val="-6.9043039908870439E-3"/>
                </c:manualLayout>
              </c:layout>
              <c:tx>
                <c:rich>
                  <a:bodyPr/>
                  <a:lstStyle/>
                  <a:p>
                    <a:fld id="{97878A46-ED78-4B55-8C36-1A49DEB614B0}" type="CATEGORYNAME">
                      <a:rPr lang="en-US" sz="1400"/>
                      <a:pPr/>
                      <a:t>[CATEGORY NAME]</a:t>
                    </a:fld>
                    <a:r>
                      <a:rPr lang="en-US" sz="1400" baseline="0" dirty="0"/>
                      <a:t>
</a:t>
                    </a:r>
                    <a:fld id="{1400560F-78E2-4FE6-81EA-8A8406FE771C}" type="PERCENTAGE">
                      <a:rPr lang="en-US" sz="1400" baseline="0"/>
                      <a:pPr/>
                      <a:t>[PERCENTAGE]</a:t>
                    </a:fld>
                    <a:endParaRPr lang="en-US" sz="140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E03-4B06-9E9A-C4AAE97D3E7A}"/>
                </c:ext>
              </c:extLst>
            </c:dLbl>
            <c:dLbl>
              <c:idx val="4"/>
              <c:tx>
                <c:rich>
                  <a:bodyPr/>
                  <a:lstStyle/>
                  <a:p>
                    <a:fld id="{EF8CB3DD-1442-4E87-A181-C792B29F420D}" type="CATEGORYNAME">
                      <a:rPr lang="en-US" sz="1400"/>
                      <a:pPr/>
                      <a:t>[CATEGORY NAME]</a:t>
                    </a:fld>
                    <a:r>
                      <a:rPr lang="en-US" sz="1400" baseline="0" dirty="0"/>
                      <a:t>
</a:t>
                    </a:r>
                    <a:fld id="{A883CA34-FEE6-4F8E-809C-4D26138F7C7D}" type="PERCENTAGE">
                      <a:rPr lang="en-US" sz="1400" baseline="0"/>
                      <a:pPr/>
                      <a:t>[PERCENTAGE]</a:t>
                    </a:fld>
                    <a:endParaRPr lang="en-US" sz="1400"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E03-4B06-9E9A-C4AAE97D3E7A}"/>
                </c:ext>
              </c:extLst>
            </c:dLbl>
            <c:dLbl>
              <c:idx val="5"/>
              <c:tx>
                <c:rich>
                  <a:bodyPr/>
                  <a:lstStyle/>
                  <a:p>
                    <a:fld id="{637E1480-32B9-4329-B19B-5CBA7AFDF4EA}" type="CATEGORYNAME">
                      <a:rPr lang="en-US" sz="1400"/>
                      <a:pPr/>
                      <a:t>[CATEGORY NAME]</a:t>
                    </a:fld>
                    <a:r>
                      <a:rPr lang="en-US" baseline="0" dirty="0"/>
                      <a:t>
</a:t>
                    </a:r>
                    <a:fld id="{573D1551-B5DB-4A61-B64E-285BC592D363}" type="PERCENTAGE">
                      <a:rPr lang="en-US" sz="1400" baseline="0"/>
                      <a:pPr/>
                      <a:t>[PERCENTAGE]</a:t>
                    </a:fld>
                    <a:endParaRPr 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E03-4B06-9E9A-C4AAE97D3E7A}"/>
                </c:ext>
              </c:extLst>
            </c:dLbl>
            <c:dLbl>
              <c:idx val="6"/>
              <c:layout>
                <c:manualLayout>
                  <c:x val="0.37875500056716815"/>
                  <c:y val="-7.8794804650193315E-3"/>
                </c:manualLayout>
              </c:layout>
              <c:tx>
                <c:rich>
                  <a:bodyPr rot="0" spcFirstLastPara="1" vertOverflow="clip" horzOverflow="clip" vert="horz" wrap="square" lIns="38100" tIns="19050" rIns="38100" bIns="19050" anchor="ctr" anchorCtr="0">
                    <a:spAutoFit/>
                  </a:bodyPr>
                  <a:lstStyle/>
                  <a:p>
                    <a:pPr algn="l">
                      <a:defRPr sz="900" b="0" i="0" u="none" strike="noStrike" kern="1200" baseline="0">
                        <a:solidFill>
                          <a:schemeClr val="dk1">
                            <a:lumMod val="65000"/>
                            <a:lumOff val="35000"/>
                          </a:schemeClr>
                        </a:solidFill>
                        <a:latin typeface="+mn-lt"/>
                        <a:ea typeface="+mn-ea"/>
                        <a:cs typeface="+mn-cs"/>
                      </a:defRPr>
                    </a:pPr>
                    <a:fld id="{B7E459A4-EAFE-4FB7-AA94-D9A8A69A0415}" type="CATEGORYNAME">
                      <a:rPr lang="en-US" sz="1400" smtClean="0"/>
                      <a:pPr algn="l">
                        <a:defRPr/>
                      </a:pPr>
                      <a:t>[CATEGORY NAME]</a:t>
                    </a:fld>
                    <a:r>
                      <a:rPr lang="en-US" sz="1400" dirty="0" smtClean="0"/>
                      <a:t>, Legislative and Judicial Branches of Government </a:t>
                    </a:r>
                    <a:fld id="{6E458033-7B38-4B6F-B9B7-7CC69A454D22}" type="PERCENTAGE">
                      <a:rPr lang="en-US" sz="1400" baseline="0" smtClean="0"/>
                      <a:pPr algn="l">
                        <a:defRPr/>
                      </a:pPr>
                      <a:t>[PERCENTAGE]</a:t>
                    </a:fld>
                    <a:endParaRPr lang="en-US" sz="1400" dirty="0" smtClean="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spAutoFit/>
                </a:bodyPr>
                <a:lstStyle/>
                <a:p>
                  <a:pPr algn="l">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6610538793161551"/>
                      <c:h val="8.5591905814583397E-2"/>
                    </c:manualLayout>
                  </c15:layout>
                  <c15:dlblFieldTable/>
                  <c15:showDataLabelsRange val="0"/>
                </c:ext>
                <c:ext xmlns:c16="http://schemas.microsoft.com/office/drawing/2014/chart" uri="{C3380CC4-5D6E-409C-BE32-E72D297353CC}">
                  <c16:uniqueId val="{0000000D-1E03-4B06-9E9A-C4AAE97D3E7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'SGF Pie'!$C$3:$C$9</c:f>
              <c:strCache>
                <c:ptCount val="7"/>
                <c:pt idx="0">
                  <c:v>Department of Education</c:v>
                </c:pt>
                <c:pt idx="1">
                  <c:v>Louisiana Department of Health</c:v>
                </c:pt>
                <c:pt idx="2">
                  <c:v>Higher Education</c:v>
                </c:pt>
                <c:pt idx="3">
                  <c:v>Non-Appropriated Requirements</c:v>
                </c:pt>
                <c:pt idx="4">
                  <c:v>Corrections Services</c:v>
                </c:pt>
                <c:pt idx="5">
                  <c:v>Other Requirements</c:v>
                </c:pt>
                <c:pt idx="6">
                  <c:v>Other SGF Agencies</c:v>
                </c:pt>
              </c:strCache>
            </c:strRef>
          </c:cat>
          <c:val>
            <c:numRef>
              <c:f>'SGF Pie'!$D$3:$D$9</c:f>
              <c:numCache>
                <c:formatCode>"$"#,##0_);[Red]\("$"#,##0\)</c:formatCode>
                <c:ptCount val="7"/>
                <c:pt idx="0">
                  <c:v>3933285471</c:v>
                </c:pt>
                <c:pt idx="1">
                  <c:v>2828697630</c:v>
                </c:pt>
                <c:pt idx="2">
                  <c:v>1250587272</c:v>
                </c:pt>
                <c:pt idx="3">
                  <c:v>526904967</c:v>
                </c:pt>
                <c:pt idx="4">
                  <c:v>629648552</c:v>
                </c:pt>
                <c:pt idx="5">
                  <c:v>628495346</c:v>
                </c:pt>
                <c:pt idx="6">
                  <c:v>1138161306</c:v>
                </c:pt>
              </c:numCache>
            </c:numRef>
          </c:val>
          <c:extLst>
            <c:ext xmlns:c16="http://schemas.microsoft.com/office/drawing/2014/chart" uri="{C3380CC4-5D6E-409C-BE32-E72D297353CC}">
              <c16:uniqueId val="{0000000E-1E03-4B06-9E9A-C4AAE97D3E7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i="0" baseline="0">
                <a:effectLst/>
              </a:rPr>
              <a:t>2YR/4YR Institutions (Actuals)</a:t>
            </a:r>
            <a:endParaRPr lang="en-US" sz="2400" b="1">
              <a:effectLst/>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solidFill>
          <a:schemeClr val="bg1"/>
        </a:solidFill>
        <a:ln>
          <a:solidFill>
            <a:schemeClr val="bg1">
              <a:lumMod val="85000"/>
            </a:schemeClr>
          </a:solidFill>
        </a:ln>
        <a:effectLst/>
        <a:sp3d>
          <a:contourClr>
            <a:schemeClr val="bg1">
              <a:lumMod val="85000"/>
            </a:schemeClr>
          </a:contourClr>
        </a:sp3d>
      </c:spPr>
    </c:sideWall>
    <c:backWall>
      <c:thickness val="0"/>
      <c:spPr>
        <a:solidFill>
          <a:schemeClr val="bg1"/>
        </a:solidFill>
        <a:ln>
          <a:solidFill>
            <a:schemeClr val="bg1">
              <a:lumMod val="85000"/>
            </a:schemeClr>
          </a:solidFill>
        </a:ln>
        <a:effectLst/>
        <a:sp3d>
          <a:contourClr>
            <a:schemeClr val="bg1">
              <a:lumMod val="85000"/>
            </a:schemeClr>
          </a:contourClr>
        </a:sp3d>
      </c:spPr>
    </c:backWall>
    <c:plotArea>
      <c:layout/>
      <c:bar3DChart>
        <c:barDir val="col"/>
        <c:grouping val="stacked"/>
        <c:varyColors val="0"/>
        <c:ser>
          <c:idx val="0"/>
          <c:order val="0"/>
          <c:tx>
            <c:strRef>
              <c:f>'Z:\Budget_Analyst\Budget 2023\[Budget History Actuals FY09-21_eabs.xlsx]Actuals (3)'!$A$6</c:f>
              <c:strCache>
                <c:ptCount val="1"/>
                <c:pt idx="0">
                  <c:v>2YR/4YR Institutions (Actuals)</c:v>
                </c:pt>
              </c:strCache>
            </c:strRef>
          </c:tx>
          <c:spPr>
            <a:solidFill>
              <a:schemeClr val="accent1"/>
            </a:solidFill>
            <a:ln>
              <a:noFill/>
            </a:ln>
            <a:effectLst/>
            <a:sp3d/>
          </c:spPr>
          <c:invertIfNegative val="0"/>
          <c:cat>
            <c:strRef>
              <c:f>'[1]Actuals (3)'!$C$1:$Q$1</c:f>
              <c:strCache>
                <c:ptCount val="15"/>
                <c:pt idx="0">
                  <c:v>FY09</c:v>
                </c:pt>
                <c:pt idx="1">
                  <c:v>FY10</c:v>
                </c:pt>
                <c:pt idx="2">
                  <c:v>FY11</c:v>
                </c:pt>
                <c:pt idx="3">
                  <c:v>FY12</c:v>
                </c:pt>
                <c:pt idx="4">
                  <c:v>FY13</c:v>
                </c:pt>
                <c:pt idx="5">
                  <c:v>FY14</c:v>
                </c:pt>
                <c:pt idx="6">
                  <c:v>FY15</c:v>
                </c:pt>
                <c:pt idx="7">
                  <c:v>FY16</c:v>
                </c:pt>
                <c:pt idx="8">
                  <c:v>FY17</c:v>
                </c:pt>
                <c:pt idx="9">
                  <c:v>FY18</c:v>
                </c:pt>
                <c:pt idx="10">
                  <c:v>FY19</c:v>
                </c:pt>
                <c:pt idx="11">
                  <c:v>FY20</c:v>
                </c:pt>
                <c:pt idx="12">
                  <c:v>FY21</c:v>
                </c:pt>
                <c:pt idx="13">
                  <c:v>FY22 EOB</c:v>
                </c:pt>
                <c:pt idx="14">
                  <c:v>FY23 Recommended</c:v>
                </c:pt>
              </c:strCache>
            </c:strRef>
          </c:cat>
          <c:val>
            <c:numRef>
              <c:f>'[1]Actuals (3)'!$C$6:$Q$6</c:f>
              <c:numCache>
                <c:formatCode>General</c:formatCode>
                <c:ptCount val="15"/>
                <c:pt idx="0">
                  <c:v>1011.239814</c:v>
                </c:pt>
                <c:pt idx="1">
                  <c:v>857.17766200000005</c:v>
                </c:pt>
                <c:pt idx="2">
                  <c:v>752.25604499999997</c:v>
                </c:pt>
                <c:pt idx="3">
                  <c:v>647.31847100000005</c:v>
                </c:pt>
                <c:pt idx="4">
                  <c:v>569.75821399999995</c:v>
                </c:pt>
                <c:pt idx="5">
                  <c:v>508.57739400000003</c:v>
                </c:pt>
                <c:pt idx="6">
                  <c:v>491.78919400000001</c:v>
                </c:pt>
                <c:pt idx="7">
                  <c:v>372.30763400000001</c:v>
                </c:pt>
                <c:pt idx="8">
                  <c:v>475.46642400000002</c:v>
                </c:pt>
                <c:pt idx="9">
                  <c:v>483.10427499999997</c:v>
                </c:pt>
                <c:pt idx="10">
                  <c:v>490.06282900000002</c:v>
                </c:pt>
                <c:pt idx="11">
                  <c:v>504.21786100000003</c:v>
                </c:pt>
                <c:pt idx="12">
                  <c:v>493.53109600000005</c:v>
                </c:pt>
                <c:pt idx="13">
                  <c:v>542.06139299999995</c:v>
                </c:pt>
                <c:pt idx="14">
                  <c:v>557.06139299999995</c:v>
                </c:pt>
              </c:numCache>
            </c:numRef>
          </c:val>
          <c:extLst>
            <c:ext xmlns:c16="http://schemas.microsoft.com/office/drawing/2014/chart" uri="{C3380CC4-5D6E-409C-BE32-E72D297353CC}">
              <c16:uniqueId val="{00000000-B958-4CAC-8C01-2870527AE2BB}"/>
            </c:ext>
          </c:extLst>
        </c:ser>
        <c:ser>
          <c:idx val="1"/>
          <c:order val="1"/>
          <c:tx>
            <c:strRef>
              <c:f>'Z:\Budget_Analyst\Budget 2023\[Budget History Actuals FY09-21_eabs.xlsx]Actuals (3)'!$A$7</c:f>
              <c:strCache>
                <c:ptCount val="1"/>
                <c:pt idx="0">
                  <c:v>2YR/4YR Institutions (Mandated Costs)</c:v>
                </c:pt>
              </c:strCache>
            </c:strRef>
          </c:tx>
          <c:spPr>
            <a:solidFill>
              <a:schemeClr val="accent2"/>
            </a:solidFill>
            <a:ln>
              <a:noFill/>
            </a:ln>
            <a:effectLst/>
            <a:sp3d/>
          </c:spPr>
          <c:invertIfNegative val="0"/>
          <c:val>
            <c:numRef>
              <c:f>'[1]Actuals (3)'!$C$7:$Q$7</c:f>
              <c:numCache>
                <c:formatCode>General</c:formatCode>
                <c:ptCount val="15"/>
                <c:pt idx="13">
                  <c:v>12.312696999999998</c:v>
                </c:pt>
                <c:pt idx="14">
                  <c:v>14.946084000000001</c:v>
                </c:pt>
              </c:numCache>
            </c:numRef>
          </c:val>
          <c:extLst>
            <c:ext xmlns:c16="http://schemas.microsoft.com/office/drawing/2014/chart" uri="{C3380CC4-5D6E-409C-BE32-E72D297353CC}">
              <c16:uniqueId val="{00000001-B958-4CAC-8C01-2870527AE2BB}"/>
            </c:ext>
          </c:extLst>
        </c:ser>
        <c:ser>
          <c:idx val="2"/>
          <c:order val="2"/>
          <c:tx>
            <c:strRef>
              <c:f>'Z:\Budget_Analyst\Budget 2023\[Budget History Actuals FY09-21_eabs.xlsx]Actuals (3)'!$A$8</c:f>
              <c:strCache>
                <c:ptCount val="1"/>
                <c:pt idx="0">
                  <c:v>2YR/4YR Institutions (Faculty Pay)</c:v>
                </c:pt>
              </c:strCache>
            </c:strRef>
          </c:tx>
          <c:spPr>
            <a:solidFill>
              <a:schemeClr val="accent3"/>
            </a:solidFill>
            <a:ln>
              <a:noFill/>
            </a:ln>
            <a:effectLst/>
            <a:sp3d/>
          </c:spPr>
          <c:invertIfNegative val="0"/>
          <c:val>
            <c:numRef>
              <c:f>'[1]Actuals (3)'!$C$8:$Q$8</c:f>
              <c:numCache>
                <c:formatCode>General</c:formatCode>
                <c:ptCount val="15"/>
                <c:pt idx="13">
                  <c:v>18.16264</c:v>
                </c:pt>
                <c:pt idx="14">
                  <c:v>30.721958000000001</c:v>
                </c:pt>
              </c:numCache>
            </c:numRef>
          </c:val>
          <c:extLst>
            <c:ext xmlns:c16="http://schemas.microsoft.com/office/drawing/2014/chart" uri="{C3380CC4-5D6E-409C-BE32-E72D297353CC}">
              <c16:uniqueId val="{00000002-B958-4CAC-8C01-2870527AE2BB}"/>
            </c:ext>
          </c:extLst>
        </c:ser>
        <c:dLbls>
          <c:showLegendKey val="0"/>
          <c:showVal val="0"/>
          <c:showCatName val="0"/>
          <c:showSerName val="0"/>
          <c:showPercent val="0"/>
          <c:showBubbleSize val="0"/>
        </c:dLbls>
        <c:gapWidth val="150"/>
        <c:shape val="box"/>
        <c:axId val="1450750399"/>
        <c:axId val="1450740415"/>
        <c:axId val="0"/>
      </c:bar3DChart>
      <c:catAx>
        <c:axId val="145075039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450740415"/>
        <c:crosses val="autoZero"/>
        <c:auto val="1"/>
        <c:lblAlgn val="ctr"/>
        <c:lblOffset val="100"/>
        <c:noMultiLvlLbl val="0"/>
      </c:catAx>
      <c:valAx>
        <c:axId val="1450740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 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0750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Specialized Institutions</a:t>
            </a:r>
            <a:r>
              <a:rPr lang="en-US" sz="2400" b="1" baseline="0"/>
              <a:t> (Actuals)</a:t>
            </a:r>
            <a:endParaRPr lang="en-US" sz="2400" b="1"/>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solidFill>
          <a:schemeClr val="bg1"/>
        </a:solidFill>
        <a:ln>
          <a:noFill/>
        </a:ln>
        <a:effectLst/>
        <a:sp3d/>
      </c:spPr>
    </c:sideWall>
    <c:backWall>
      <c:thickness val="0"/>
      <c:spPr>
        <a:solidFill>
          <a:schemeClr val="bg1"/>
        </a:solidFill>
        <a:ln>
          <a:noFill/>
        </a:ln>
        <a:effectLst/>
        <a:sp3d/>
      </c:spPr>
    </c:backWall>
    <c:plotArea>
      <c:layout/>
      <c:bar3DChart>
        <c:barDir val="col"/>
        <c:grouping val="stacked"/>
        <c:varyColors val="0"/>
        <c:ser>
          <c:idx val="0"/>
          <c:order val="0"/>
          <c:tx>
            <c:strRef>
              <c:f>'Z:\Budget_Analyst\Budget 2023\[Budget History Actuals FY09-21_eabs.xlsx]Actuals (3)'!$A$3</c:f>
              <c:strCache>
                <c:ptCount val="1"/>
                <c:pt idx="0">
                  <c:v>Specialized (Actuals)</c:v>
                </c:pt>
              </c:strCache>
            </c:strRef>
          </c:tx>
          <c:spPr>
            <a:solidFill>
              <a:schemeClr val="accent1"/>
            </a:solidFill>
            <a:ln>
              <a:noFill/>
            </a:ln>
            <a:effectLst/>
            <a:sp3d/>
          </c:spPr>
          <c:invertIfNegative val="0"/>
          <c:cat>
            <c:strRef>
              <c:f>'[1]Actuals (3)'!$C$1:$Q$1</c:f>
              <c:strCache>
                <c:ptCount val="15"/>
                <c:pt idx="0">
                  <c:v>FY09</c:v>
                </c:pt>
                <c:pt idx="1">
                  <c:v>FY10</c:v>
                </c:pt>
                <c:pt idx="2">
                  <c:v>FY11</c:v>
                </c:pt>
                <c:pt idx="3">
                  <c:v>FY12</c:v>
                </c:pt>
                <c:pt idx="4">
                  <c:v>FY13</c:v>
                </c:pt>
                <c:pt idx="5">
                  <c:v>FY14</c:v>
                </c:pt>
                <c:pt idx="6">
                  <c:v>FY15</c:v>
                </c:pt>
                <c:pt idx="7">
                  <c:v>FY16</c:v>
                </c:pt>
                <c:pt idx="8">
                  <c:v>FY17</c:v>
                </c:pt>
                <c:pt idx="9">
                  <c:v>FY18</c:v>
                </c:pt>
                <c:pt idx="10">
                  <c:v>FY19</c:v>
                </c:pt>
                <c:pt idx="11">
                  <c:v>FY20</c:v>
                </c:pt>
                <c:pt idx="12">
                  <c:v>FY21</c:v>
                </c:pt>
                <c:pt idx="13">
                  <c:v>FY22 EOB</c:v>
                </c:pt>
                <c:pt idx="14">
                  <c:v>FY23 Recommended</c:v>
                </c:pt>
              </c:strCache>
            </c:strRef>
          </c:cat>
          <c:val>
            <c:numRef>
              <c:f>'[1]Actuals (3)'!$C$3:$Q$3</c:f>
              <c:numCache>
                <c:formatCode>General</c:formatCode>
                <c:ptCount val="15"/>
                <c:pt idx="0">
                  <c:v>305.71058799999997</c:v>
                </c:pt>
                <c:pt idx="1">
                  <c:v>259.07048700000001</c:v>
                </c:pt>
                <c:pt idx="2">
                  <c:v>268.037891</c:v>
                </c:pt>
                <c:pt idx="3">
                  <c:v>204.796018</c:v>
                </c:pt>
                <c:pt idx="4">
                  <c:v>209.735231</c:v>
                </c:pt>
                <c:pt idx="5">
                  <c:v>204.77458200000001</c:v>
                </c:pt>
                <c:pt idx="6">
                  <c:v>189.76518799999999</c:v>
                </c:pt>
                <c:pt idx="7">
                  <c:v>247.35240300000001</c:v>
                </c:pt>
                <c:pt idx="8">
                  <c:v>221.56108900000001</c:v>
                </c:pt>
                <c:pt idx="9">
                  <c:v>228.43084400000001</c:v>
                </c:pt>
                <c:pt idx="10">
                  <c:v>229.798654</c:v>
                </c:pt>
                <c:pt idx="11">
                  <c:v>234.92911599999999</c:v>
                </c:pt>
                <c:pt idx="12">
                  <c:v>252.63411099999999</c:v>
                </c:pt>
                <c:pt idx="13">
                  <c:v>258.85541899999998</c:v>
                </c:pt>
                <c:pt idx="14">
                  <c:v>268.85541899999998</c:v>
                </c:pt>
              </c:numCache>
            </c:numRef>
          </c:val>
          <c:extLst>
            <c:ext xmlns:c16="http://schemas.microsoft.com/office/drawing/2014/chart" uri="{C3380CC4-5D6E-409C-BE32-E72D297353CC}">
              <c16:uniqueId val="{00000000-25D7-40C7-9DC9-7DFC420D3828}"/>
            </c:ext>
          </c:extLst>
        </c:ser>
        <c:ser>
          <c:idx val="1"/>
          <c:order val="1"/>
          <c:tx>
            <c:strRef>
              <c:f>'Z:\Budget_Analyst\Budget 2023\[Budget History Actuals FY09-21_eabs.xlsx]Actuals (3)'!$A$4</c:f>
              <c:strCache>
                <c:ptCount val="1"/>
                <c:pt idx="0">
                  <c:v>Specialized (Mandated Costs)</c:v>
                </c:pt>
              </c:strCache>
            </c:strRef>
          </c:tx>
          <c:spPr>
            <a:solidFill>
              <a:schemeClr val="accent2"/>
            </a:solidFill>
            <a:ln>
              <a:noFill/>
            </a:ln>
            <a:effectLst/>
            <a:sp3d/>
          </c:spPr>
          <c:invertIfNegative val="0"/>
          <c:cat>
            <c:strRef>
              <c:f>'[1]Actuals (3)'!$C$1:$Q$1</c:f>
              <c:strCache>
                <c:ptCount val="15"/>
                <c:pt idx="0">
                  <c:v>FY09</c:v>
                </c:pt>
                <c:pt idx="1">
                  <c:v>FY10</c:v>
                </c:pt>
                <c:pt idx="2">
                  <c:v>FY11</c:v>
                </c:pt>
                <c:pt idx="3">
                  <c:v>FY12</c:v>
                </c:pt>
                <c:pt idx="4">
                  <c:v>FY13</c:v>
                </c:pt>
                <c:pt idx="5">
                  <c:v>FY14</c:v>
                </c:pt>
                <c:pt idx="6">
                  <c:v>FY15</c:v>
                </c:pt>
                <c:pt idx="7">
                  <c:v>FY16</c:v>
                </c:pt>
                <c:pt idx="8">
                  <c:v>FY17</c:v>
                </c:pt>
                <c:pt idx="9">
                  <c:v>FY18</c:v>
                </c:pt>
                <c:pt idx="10">
                  <c:v>FY19</c:v>
                </c:pt>
                <c:pt idx="11">
                  <c:v>FY20</c:v>
                </c:pt>
                <c:pt idx="12">
                  <c:v>FY21</c:v>
                </c:pt>
                <c:pt idx="13">
                  <c:v>FY22 EOB</c:v>
                </c:pt>
                <c:pt idx="14">
                  <c:v>FY23 Recommended</c:v>
                </c:pt>
              </c:strCache>
            </c:strRef>
          </c:cat>
          <c:val>
            <c:numRef>
              <c:f>'[1]Actuals (3)'!$C$4:$Q$4</c:f>
              <c:numCache>
                <c:formatCode>General</c:formatCode>
                <c:ptCount val="15"/>
                <c:pt idx="13">
                  <c:v>0.52289300000000005</c:v>
                </c:pt>
                <c:pt idx="14">
                  <c:v>1.8445649999999998</c:v>
                </c:pt>
              </c:numCache>
            </c:numRef>
          </c:val>
          <c:extLst>
            <c:ext xmlns:c16="http://schemas.microsoft.com/office/drawing/2014/chart" uri="{C3380CC4-5D6E-409C-BE32-E72D297353CC}">
              <c16:uniqueId val="{00000001-25D7-40C7-9DC9-7DFC420D3828}"/>
            </c:ext>
          </c:extLst>
        </c:ser>
        <c:ser>
          <c:idx val="2"/>
          <c:order val="2"/>
          <c:tx>
            <c:strRef>
              <c:f>'Z:\Budget_Analyst\Budget 2023\[Budget History Actuals FY09-21_eabs.xlsx]Actuals (3)'!$A$5</c:f>
              <c:strCache>
                <c:ptCount val="1"/>
                <c:pt idx="0">
                  <c:v>Specialized (Faculty Pay)</c:v>
                </c:pt>
              </c:strCache>
            </c:strRef>
          </c:tx>
          <c:spPr>
            <a:solidFill>
              <a:schemeClr val="accent3"/>
            </a:solidFill>
            <a:ln>
              <a:noFill/>
            </a:ln>
            <a:effectLst/>
            <a:sp3d/>
          </c:spPr>
          <c:invertIfNegative val="0"/>
          <c:cat>
            <c:strRef>
              <c:f>'[1]Actuals (3)'!$C$1:$Q$1</c:f>
              <c:strCache>
                <c:ptCount val="15"/>
                <c:pt idx="0">
                  <c:v>FY09</c:v>
                </c:pt>
                <c:pt idx="1">
                  <c:v>FY10</c:v>
                </c:pt>
                <c:pt idx="2">
                  <c:v>FY11</c:v>
                </c:pt>
                <c:pt idx="3">
                  <c:v>FY12</c:v>
                </c:pt>
                <c:pt idx="4">
                  <c:v>FY13</c:v>
                </c:pt>
                <c:pt idx="5">
                  <c:v>FY14</c:v>
                </c:pt>
                <c:pt idx="6">
                  <c:v>FY15</c:v>
                </c:pt>
                <c:pt idx="7">
                  <c:v>FY16</c:v>
                </c:pt>
                <c:pt idx="8">
                  <c:v>FY17</c:v>
                </c:pt>
                <c:pt idx="9">
                  <c:v>FY18</c:v>
                </c:pt>
                <c:pt idx="10">
                  <c:v>FY19</c:v>
                </c:pt>
                <c:pt idx="11">
                  <c:v>FY20</c:v>
                </c:pt>
                <c:pt idx="12">
                  <c:v>FY21</c:v>
                </c:pt>
                <c:pt idx="13">
                  <c:v>FY22 EOB</c:v>
                </c:pt>
                <c:pt idx="14">
                  <c:v>FY23 Recommended</c:v>
                </c:pt>
              </c:strCache>
            </c:strRef>
          </c:cat>
          <c:val>
            <c:numRef>
              <c:f>'[1]Actuals (3)'!$C$5:$Q$5</c:f>
              <c:numCache>
                <c:formatCode>General</c:formatCode>
                <c:ptCount val="15"/>
                <c:pt idx="13">
                  <c:v>1.678887</c:v>
                </c:pt>
                <c:pt idx="14">
                  <c:v>0.84522699999999995</c:v>
                </c:pt>
              </c:numCache>
            </c:numRef>
          </c:val>
          <c:extLst>
            <c:ext xmlns:c16="http://schemas.microsoft.com/office/drawing/2014/chart" uri="{C3380CC4-5D6E-409C-BE32-E72D297353CC}">
              <c16:uniqueId val="{00000002-25D7-40C7-9DC9-7DFC420D3828}"/>
            </c:ext>
          </c:extLst>
        </c:ser>
        <c:dLbls>
          <c:showLegendKey val="0"/>
          <c:showVal val="0"/>
          <c:showCatName val="0"/>
          <c:showSerName val="0"/>
          <c:showPercent val="0"/>
          <c:showBubbleSize val="0"/>
        </c:dLbls>
        <c:gapWidth val="150"/>
        <c:shape val="box"/>
        <c:axId val="1632703455"/>
        <c:axId val="1632705535"/>
        <c:axId val="0"/>
      </c:bar3DChart>
      <c:catAx>
        <c:axId val="16327034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632705535"/>
        <c:crosses val="autoZero"/>
        <c:auto val="1"/>
        <c:lblAlgn val="ctr"/>
        <c:lblOffset val="100"/>
        <c:noMultiLvlLbl val="0"/>
      </c:catAx>
      <c:valAx>
        <c:axId val="16327055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 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2703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24553995967895E-2"/>
          <c:y val="2.6819457326231033E-2"/>
          <c:w val="0.91447544600403208"/>
          <c:h val="0.84693227643553781"/>
        </c:manualLayout>
      </c:layout>
      <c:barChart>
        <c:barDir val="col"/>
        <c:grouping val="clustered"/>
        <c:varyColors val="0"/>
        <c:ser>
          <c:idx val="0"/>
          <c:order val="0"/>
          <c:tx>
            <c:strRef>
              <c:f>Sheet1!$B$1</c:f>
              <c:strCache>
                <c:ptCount val="1"/>
                <c:pt idx="0">
                  <c:v>FY 13-14</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Sheet1!$B$2:$B$6</c:f>
              <c:numCache>
                <c:formatCode>_(* #,##0_);_(* \(#,##0\);_(* "-"??_);_(@_)</c:formatCode>
                <c:ptCount val="5"/>
                <c:pt idx="0">
                  <c:v>2230111000</c:v>
                </c:pt>
                <c:pt idx="1">
                  <c:v>347156178.44999999</c:v>
                </c:pt>
                <c:pt idx="2">
                  <c:v>190638530.44999999</c:v>
                </c:pt>
                <c:pt idx="3">
                  <c:v>696441798</c:v>
                </c:pt>
                <c:pt idx="4">
                  <c:v>5261916319</c:v>
                </c:pt>
              </c:numCache>
            </c:numRef>
          </c:val>
          <c:extLst>
            <c:ext xmlns:c16="http://schemas.microsoft.com/office/drawing/2014/chart" uri="{C3380CC4-5D6E-409C-BE32-E72D297353CC}">
              <c16:uniqueId val="{00000000-83B0-4BAD-8196-D22ADC98B0F1}"/>
            </c:ext>
          </c:extLst>
        </c:ser>
        <c:ser>
          <c:idx val="1"/>
          <c:order val="1"/>
          <c:tx>
            <c:strRef>
              <c:f>Sheet1!$C$1</c:f>
              <c:strCache>
                <c:ptCount val="1"/>
                <c:pt idx="0">
                  <c:v>FY 14-15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Sheet1!$C$2:$C$6</c:f>
              <c:numCache>
                <c:formatCode>_(* #,##0_);_(* \(#,##0\);_(* "-"??_);_(@_)</c:formatCode>
                <c:ptCount val="5"/>
                <c:pt idx="0">
                  <c:v>2159530453</c:v>
                </c:pt>
                <c:pt idx="1">
                  <c:v>284145843</c:v>
                </c:pt>
                <c:pt idx="2">
                  <c:v>226661282.56</c:v>
                </c:pt>
                <c:pt idx="3">
                  <c:v>985989089.44000006</c:v>
                </c:pt>
                <c:pt idx="4">
                  <c:v>5374842719</c:v>
                </c:pt>
              </c:numCache>
            </c:numRef>
          </c:val>
          <c:extLst>
            <c:ext xmlns:c16="http://schemas.microsoft.com/office/drawing/2014/chart" uri="{C3380CC4-5D6E-409C-BE32-E72D297353CC}">
              <c16:uniqueId val="{00000001-83B0-4BAD-8196-D22ADC98B0F1}"/>
            </c:ext>
          </c:extLst>
        </c:ser>
        <c:ser>
          <c:idx val="2"/>
          <c:order val="2"/>
          <c:tx>
            <c:strRef>
              <c:f>Sheet1!$D$1</c:f>
              <c:strCache>
                <c:ptCount val="1"/>
                <c:pt idx="0">
                  <c:v>FY 15-16</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Sheet1!$D$2:$D$6</c:f>
              <c:numCache>
                <c:formatCode>_(* #,##0_);_(* \(#,##0\);_(* "-"??_);_(@_)</c:formatCode>
                <c:ptCount val="5"/>
                <c:pt idx="0">
                  <c:v>2481088827.9400001</c:v>
                </c:pt>
                <c:pt idx="1">
                  <c:v>324441306.00999999</c:v>
                </c:pt>
                <c:pt idx="2">
                  <c:v>239757014.91</c:v>
                </c:pt>
                <c:pt idx="3">
                  <c:v>543111473.75</c:v>
                </c:pt>
                <c:pt idx="4">
                  <c:v>5929485773.9700003</c:v>
                </c:pt>
              </c:numCache>
            </c:numRef>
          </c:val>
          <c:extLst>
            <c:ext xmlns:c16="http://schemas.microsoft.com/office/drawing/2014/chart" uri="{C3380CC4-5D6E-409C-BE32-E72D297353CC}">
              <c16:uniqueId val="{00000002-83B0-4BAD-8196-D22ADC98B0F1}"/>
            </c:ext>
          </c:extLst>
        </c:ser>
        <c:ser>
          <c:idx val="3"/>
          <c:order val="3"/>
          <c:tx>
            <c:strRef>
              <c:f>Sheet1!$E$1</c:f>
              <c:strCache>
                <c:ptCount val="1"/>
                <c:pt idx="0">
                  <c:v>FY 16-17</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Sheet1!$E$2:$E$6</c:f>
              <c:numCache>
                <c:formatCode>_(* #,##0_);_(* \(#,##0\);_(* "-"??_);_(@_)</c:formatCode>
                <c:ptCount val="5"/>
                <c:pt idx="0">
                  <c:v>2390817264.4299998</c:v>
                </c:pt>
                <c:pt idx="1">
                  <c:v>283768735.67000002</c:v>
                </c:pt>
                <c:pt idx="2">
                  <c:v>437362505.25000006</c:v>
                </c:pt>
                <c:pt idx="3">
                  <c:v>852900036.21999991</c:v>
                </c:pt>
                <c:pt idx="4">
                  <c:v>7929824438.1400003</c:v>
                </c:pt>
              </c:numCache>
            </c:numRef>
          </c:val>
          <c:extLst>
            <c:ext xmlns:c16="http://schemas.microsoft.com/office/drawing/2014/chart" uri="{C3380CC4-5D6E-409C-BE32-E72D297353CC}">
              <c16:uniqueId val="{00000003-83B0-4BAD-8196-D22ADC98B0F1}"/>
            </c:ext>
          </c:extLst>
        </c:ser>
        <c:ser>
          <c:idx val="4"/>
          <c:order val="4"/>
          <c:tx>
            <c:strRef>
              <c:f>Sheet1!$F$1</c:f>
              <c:strCache>
                <c:ptCount val="1"/>
                <c:pt idx="0">
                  <c:v>FY 17-18</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Sheet1!$F$2:$F$6</c:f>
              <c:numCache>
                <c:formatCode>_(* #,##0_);_(* \(#,##0\);_(* "-"??_);_(@_)</c:formatCode>
                <c:ptCount val="5"/>
                <c:pt idx="0">
                  <c:v>2467353116</c:v>
                </c:pt>
                <c:pt idx="1">
                  <c:v>270137392</c:v>
                </c:pt>
                <c:pt idx="2">
                  <c:v>501813681</c:v>
                </c:pt>
                <c:pt idx="3">
                  <c:v>796737707</c:v>
                </c:pt>
                <c:pt idx="4">
                  <c:v>8871573417</c:v>
                </c:pt>
              </c:numCache>
            </c:numRef>
          </c:val>
          <c:extLst>
            <c:ext xmlns:c16="http://schemas.microsoft.com/office/drawing/2014/chart" uri="{C3380CC4-5D6E-409C-BE32-E72D297353CC}">
              <c16:uniqueId val="{00000004-83B0-4BAD-8196-D22ADC98B0F1}"/>
            </c:ext>
          </c:extLst>
        </c:ser>
        <c:ser>
          <c:idx val="5"/>
          <c:order val="5"/>
          <c:tx>
            <c:strRef>
              <c:f>Sheet1!$G$1</c:f>
              <c:strCache>
                <c:ptCount val="1"/>
                <c:pt idx="0">
                  <c:v>FY 18-19</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Sheet1!$G$2:$G$6</c:f>
              <c:numCache>
                <c:formatCode>_(* #,##0_);_(* \(#,##0\);_(* "-"??_);_(@_)</c:formatCode>
                <c:ptCount val="5"/>
                <c:pt idx="0">
                  <c:v>2464529782</c:v>
                </c:pt>
                <c:pt idx="1">
                  <c:v>356312906</c:v>
                </c:pt>
                <c:pt idx="2">
                  <c:v>448599928</c:v>
                </c:pt>
                <c:pt idx="3">
                  <c:v>819878058</c:v>
                </c:pt>
                <c:pt idx="4">
                  <c:v>9332722891</c:v>
                </c:pt>
              </c:numCache>
            </c:numRef>
          </c:val>
          <c:extLst>
            <c:ext xmlns:c16="http://schemas.microsoft.com/office/drawing/2014/chart" uri="{C3380CC4-5D6E-409C-BE32-E72D297353CC}">
              <c16:uniqueId val="{00000005-83B0-4BAD-8196-D22ADC98B0F1}"/>
            </c:ext>
          </c:extLst>
        </c:ser>
        <c:ser>
          <c:idx val="6"/>
          <c:order val="6"/>
          <c:tx>
            <c:strRef>
              <c:f>Sheet1!$H$1</c:f>
              <c:strCache>
                <c:ptCount val="1"/>
                <c:pt idx="0">
                  <c:v>FY 19-20</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Sheet1!$H$2:$H$6</c:f>
              <c:numCache>
                <c:formatCode>_(* #,##0_);_(* \(#,##0\);_(* "-"??_);_(@_)</c:formatCode>
                <c:ptCount val="5"/>
                <c:pt idx="0">
                  <c:v>1914382918</c:v>
                </c:pt>
                <c:pt idx="1">
                  <c:v>131500284</c:v>
                </c:pt>
                <c:pt idx="2">
                  <c:v>419856621</c:v>
                </c:pt>
                <c:pt idx="3">
                  <c:v>631784826</c:v>
                </c:pt>
                <c:pt idx="4">
                  <c:v>9852590510</c:v>
                </c:pt>
              </c:numCache>
            </c:numRef>
          </c:val>
          <c:extLst>
            <c:ext xmlns:c16="http://schemas.microsoft.com/office/drawing/2014/chart" uri="{C3380CC4-5D6E-409C-BE32-E72D297353CC}">
              <c16:uniqueId val="{00000006-83B0-4BAD-8196-D22ADC98B0F1}"/>
            </c:ext>
          </c:extLst>
        </c:ser>
        <c:ser>
          <c:idx val="7"/>
          <c:order val="7"/>
          <c:tx>
            <c:strRef>
              <c:f>Sheet1!$I$1</c:f>
              <c:strCache>
                <c:ptCount val="1"/>
                <c:pt idx="0">
                  <c:v>FY 20-21</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Sheet1!$I$2:$I$6</c:f>
              <c:numCache>
                <c:formatCode>_(* #,##0_);_(* \(#,##0\);_(* "-"??_);_(@_)</c:formatCode>
                <c:ptCount val="5"/>
                <c:pt idx="0">
                  <c:v>1830620978</c:v>
                </c:pt>
                <c:pt idx="1">
                  <c:v>120717116</c:v>
                </c:pt>
                <c:pt idx="2">
                  <c:v>495625139</c:v>
                </c:pt>
                <c:pt idx="3">
                  <c:v>744214462</c:v>
                </c:pt>
                <c:pt idx="4">
                  <c:v>10858725032</c:v>
                </c:pt>
              </c:numCache>
            </c:numRef>
          </c:val>
          <c:extLst>
            <c:ext xmlns:c16="http://schemas.microsoft.com/office/drawing/2014/chart" uri="{C3380CC4-5D6E-409C-BE32-E72D297353CC}">
              <c16:uniqueId val="{00000007-83B0-4BAD-8196-D22ADC98B0F1}"/>
            </c:ext>
          </c:extLst>
        </c:ser>
        <c:ser>
          <c:idx val="8"/>
          <c:order val="8"/>
          <c:tx>
            <c:strRef>
              <c:f>Sheet1!$J$1</c:f>
              <c:strCache>
                <c:ptCount val="1"/>
                <c:pt idx="0">
                  <c:v>FY 21-22</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Sheet1!$J$2:$J$6</c:f>
              <c:numCache>
                <c:formatCode>_(* #,##0_);_(* \(#,##0\);_(* "-"??_);_(@_)</c:formatCode>
                <c:ptCount val="5"/>
                <c:pt idx="0">
                  <c:v>1812521228</c:v>
                </c:pt>
                <c:pt idx="1">
                  <c:v>116925206</c:v>
                </c:pt>
                <c:pt idx="2">
                  <c:v>619534253</c:v>
                </c:pt>
                <c:pt idx="3">
                  <c:v>1128303086</c:v>
                </c:pt>
                <c:pt idx="4">
                  <c:v>12620477846</c:v>
                </c:pt>
              </c:numCache>
            </c:numRef>
          </c:val>
          <c:extLst>
            <c:ext xmlns:c16="http://schemas.microsoft.com/office/drawing/2014/chart" uri="{C3380CC4-5D6E-409C-BE32-E72D297353CC}">
              <c16:uniqueId val="{00000008-83B0-4BAD-8196-D22ADC98B0F1}"/>
            </c:ext>
          </c:extLst>
        </c:ser>
        <c:ser>
          <c:idx val="9"/>
          <c:order val="9"/>
          <c:tx>
            <c:strRef>
              <c:f>Sheet1!$K$1</c:f>
              <c:strCache>
                <c:ptCount val="1"/>
                <c:pt idx="0">
                  <c:v>FY 22-23</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invertIfNegative val="0"/>
          <c:cat>
            <c:strRef>
              <c:f>Sheet1!$A$2:$A$6</c:f>
              <c:strCache>
                <c:ptCount val="5"/>
                <c:pt idx="0">
                  <c:v>General Fund</c:v>
                </c:pt>
                <c:pt idx="1">
                  <c:v>IAT</c:v>
                </c:pt>
                <c:pt idx="2">
                  <c:v>Self Generated</c:v>
                </c:pt>
                <c:pt idx="3">
                  <c:v>Dedications</c:v>
                </c:pt>
                <c:pt idx="4">
                  <c:v>Federal</c:v>
                </c:pt>
              </c:strCache>
            </c:strRef>
          </c:cat>
          <c:val>
            <c:numRef>
              <c:f>Sheet1!$K$2:$K$6</c:f>
              <c:numCache>
                <c:formatCode>_(* #,##0_);_(* \(#,##0\);_(* "-"??_);_(@_)</c:formatCode>
                <c:ptCount val="5"/>
                <c:pt idx="0">
                  <c:v>2246287664</c:v>
                </c:pt>
                <c:pt idx="1">
                  <c:v>131334101</c:v>
                </c:pt>
                <c:pt idx="2">
                  <c:v>598894581</c:v>
                </c:pt>
                <c:pt idx="3">
                  <c:v>1000439395</c:v>
                </c:pt>
                <c:pt idx="4">
                  <c:v>11312988084</c:v>
                </c:pt>
              </c:numCache>
            </c:numRef>
          </c:val>
          <c:extLst>
            <c:ext xmlns:c16="http://schemas.microsoft.com/office/drawing/2014/chart" uri="{C3380CC4-5D6E-409C-BE32-E72D297353CC}">
              <c16:uniqueId val="{00000000-A8BA-4711-90B6-7184FC67A562}"/>
            </c:ext>
          </c:extLst>
        </c:ser>
        <c:dLbls>
          <c:showLegendKey val="0"/>
          <c:showVal val="0"/>
          <c:showCatName val="0"/>
          <c:showSerName val="0"/>
          <c:showPercent val="0"/>
          <c:showBubbleSize val="0"/>
        </c:dLbls>
        <c:gapWidth val="100"/>
        <c:overlap val="-24"/>
        <c:axId val="519904352"/>
        <c:axId val="519904680"/>
      </c:barChart>
      <c:catAx>
        <c:axId val="5199043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19904680"/>
        <c:crosses val="autoZero"/>
        <c:auto val="1"/>
        <c:lblAlgn val="ctr"/>
        <c:lblOffset val="100"/>
        <c:noMultiLvlLbl val="0"/>
      </c:catAx>
      <c:valAx>
        <c:axId val="519904680"/>
        <c:scaling>
          <c:orientation val="minMax"/>
        </c:scaling>
        <c:delete val="0"/>
        <c:axPos val="l"/>
        <c:majorGridlines>
          <c:spPr>
            <a:ln w="9525" cap="flat" cmpd="sng" algn="ctr">
              <a:solidFill>
                <a:schemeClr val="tx2">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19904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0.03346</cdr:x>
      <cdr:y>0.92756</cdr:y>
    </cdr:from>
    <cdr:to>
      <cdr:x>0.72174</cdr:x>
      <cdr:y>0.98463</cdr:y>
    </cdr:to>
    <cdr:sp macro="" textlink="">
      <cdr:nvSpPr>
        <cdr:cNvPr id="2" name="TextBox 1"/>
        <cdr:cNvSpPr txBox="1"/>
      </cdr:nvSpPr>
      <cdr:spPr>
        <a:xfrm xmlns:a="http://schemas.openxmlformats.org/drawingml/2006/main">
          <a:off x="215707" y="4734973"/>
          <a:ext cx="4437530" cy="2913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0.09417</cdr:x>
      <cdr:y>0.26581</cdr:y>
    </cdr:from>
    <cdr:to>
      <cdr:x>0.25481</cdr:x>
      <cdr:y>0.34789</cdr:y>
    </cdr:to>
    <cdr:sp macro="" textlink="">
      <cdr:nvSpPr>
        <cdr:cNvPr id="2" name="TextBox 6"/>
        <cdr:cNvSpPr txBox="1"/>
      </cdr:nvSpPr>
      <cdr:spPr>
        <a:xfrm xmlns:a="http://schemas.openxmlformats.org/drawingml/2006/main">
          <a:off x="971550" y="1196109"/>
          <a:ext cx="165735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April 10, 2019</a:t>
          </a:r>
          <a:endParaRPr lang="en-US" dirty="0"/>
        </a:p>
      </cdr:txBody>
    </cdr:sp>
  </cdr:relSizeAnchor>
  <cdr:relSizeAnchor xmlns:cdr="http://schemas.openxmlformats.org/drawingml/2006/chartDrawing">
    <cdr:from>
      <cdr:x>0.12802</cdr:x>
      <cdr:y>0.34372</cdr:y>
    </cdr:from>
    <cdr:to>
      <cdr:x>0.12894</cdr:x>
      <cdr:y>0.44157</cdr:y>
    </cdr:to>
    <cdr:cxnSp macro="">
      <cdr:nvCxnSpPr>
        <cdr:cNvPr id="3" name="Straight Arrow Connector 2"/>
        <cdr:cNvCxnSpPr/>
      </cdr:nvCxnSpPr>
      <cdr:spPr>
        <a:xfrm xmlns:a="http://schemas.openxmlformats.org/drawingml/2006/main">
          <a:off x="1320800" y="1546685"/>
          <a:ext cx="9525" cy="440293"/>
        </a:xfrm>
        <a:prstGeom xmlns:a="http://schemas.openxmlformats.org/drawingml/2006/main" prst="straightConnector1">
          <a:avLst/>
        </a:prstGeom>
        <a:ln xmlns:a="http://schemas.openxmlformats.org/drawingml/2006/main" w="22225">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0.33071</cdr:x>
      <cdr:y>0.63672</cdr:y>
    </cdr:from>
    <cdr:to>
      <cdr:x>0.51351</cdr:x>
      <cdr:y>0.71879</cdr:y>
    </cdr:to>
    <cdr:sp macro="" textlink="">
      <cdr:nvSpPr>
        <cdr:cNvPr id="4" name="TextBox 13"/>
        <cdr:cNvSpPr txBox="1"/>
      </cdr:nvSpPr>
      <cdr:spPr>
        <a:xfrm xmlns:a="http://schemas.openxmlformats.org/drawingml/2006/main">
          <a:off x="3433675" y="3106712"/>
          <a:ext cx="1897960" cy="40047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May 11, 2020</a:t>
          </a:r>
          <a:endParaRPr lang="en-US" dirty="0"/>
        </a:p>
      </cdr:txBody>
    </cdr:sp>
  </cdr:relSizeAnchor>
  <cdr:relSizeAnchor xmlns:cdr="http://schemas.openxmlformats.org/drawingml/2006/chartDrawing">
    <cdr:from>
      <cdr:x>0.38697</cdr:x>
      <cdr:y>0.55704</cdr:y>
    </cdr:from>
    <cdr:to>
      <cdr:x>0.39142</cdr:x>
      <cdr:y>0.64033</cdr:y>
    </cdr:to>
    <cdr:cxnSp macro="">
      <cdr:nvCxnSpPr>
        <cdr:cNvPr id="6" name="Straight Arrow Connector 5"/>
        <cdr:cNvCxnSpPr/>
      </cdr:nvCxnSpPr>
      <cdr:spPr>
        <a:xfrm xmlns:a="http://schemas.openxmlformats.org/drawingml/2006/main" flipH="1" flipV="1">
          <a:off x="4017819" y="2717955"/>
          <a:ext cx="46183" cy="406401"/>
        </a:xfrm>
        <a:prstGeom xmlns:a="http://schemas.openxmlformats.org/drawingml/2006/main" prst="straightConnector1">
          <a:avLst/>
        </a:prstGeom>
        <a:ln xmlns:a="http://schemas.openxmlformats.org/drawingml/2006/main" w="25400">
          <a:solidFill>
            <a:schemeClr val="bg1">
              <a:lumMod val="6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0.30157</cdr:x>
      <cdr:y>0.27167</cdr:y>
    </cdr:from>
    <cdr:to>
      <cdr:x>0.30958</cdr:x>
      <cdr:y>0.36416</cdr:y>
    </cdr:to>
    <cdr:cxnSp macro="">
      <cdr:nvCxnSpPr>
        <cdr:cNvPr id="8" name="Straight Arrow Connector 7"/>
        <cdr:cNvCxnSpPr/>
      </cdr:nvCxnSpPr>
      <cdr:spPr>
        <a:xfrm xmlns:a="http://schemas.openxmlformats.org/drawingml/2006/main">
          <a:off x="3131128" y="1325563"/>
          <a:ext cx="83127" cy="451286"/>
        </a:xfrm>
        <a:prstGeom xmlns:a="http://schemas.openxmlformats.org/drawingml/2006/main" prst="straightConnector1">
          <a:avLst/>
        </a:prstGeom>
        <a:ln xmlns:a="http://schemas.openxmlformats.org/drawingml/2006/main" w="31750">
          <a:solidFill>
            <a:schemeClr val="accent2"/>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0.59986</cdr:x>
      <cdr:y>0.40279</cdr:y>
    </cdr:from>
    <cdr:to>
      <cdr:x>0.60447</cdr:x>
      <cdr:y>0.49229</cdr:y>
    </cdr:to>
    <cdr:cxnSp macro="">
      <cdr:nvCxnSpPr>
        <cdr:cNvPr id="12" name="Straight Arrow Connector 11"/>
        <cdr:cNvCxnSpPr/>
      </cdr:nvCxnSpPr>
      <cdr:spPr>
        <a:xfrm xmlns:a="http://schemas.openxmlformats.org/drawingml/2006/main" flipV="1">
          <a:off x="6228125" y="1965338"/>
          <a:ext cx="47928" cy="436665"/>
        </a:xfrm>
        <a:prstGeom xmlns:a="http://schemas.openxmlformats.org/drawingml/2006/main" prst="straightConnector1">
          <a:avLst/>
        </a:prstGeom>
        <a:ln xmlns:a="http://schemas.openxmlformats.org/drawingml/2006/main" w="25400">
          <a:solidFill>
            <a:schemeClr val="accent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0.59247</cdr:x>
      <cdr:y>0.08945</cdr:y>
    </cdr:from>
    <cdr:to>
      <cdr:x>0.62983</cdr:x>
      <cdr:y>0.15804</cdr:y>
    </cdr:to>
    <cdr:cxnSp macro="">
      <cdr:nvCxnSpPr>
        <cdr:cNvPr id="14" name="Straight Arrow Connector 13"/>
        <cdr:cNvCxnSpPr/>
      </cdr:nvCxnSpPr>
      <cdr:spPr>
        <a:xfrm xmlns:a="http://schemas.openxmlformats.org/drawingml/2006/main" flipH="1">
          <a:off x="6151419" y="436450"/>
          <a:ext cx="387927" cy="334652"/>
        </a:xfrm>
        <a:prstGeom xmlns:a="http://schemas.openxmlformats.org/drawingml/2006/main" prst="straightConnector1">
          <a:avLst/>
        </a:prstGeom>
        <a:ln xmlns:a="http://schemas.openxmlformats.org/drawingml/2006/main" w="25400">
          <a:solidFill>
            <a:schemeClr val="accent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0.94648</cdr:x>
      <cdr:y>0.17685</cdr:y>
    </cdr:from>
    <cdr:to>
      <cdr:x>0.9559</cdr:x>
      <cdr:y>0.23729</cdr:y>
    </cdr:to>
    <cdr:cxnSp macro="">
      <cdr:nvCxnSpPr>
        <cdr:cNvPr id="3" name="Straight Arrow Connector 2"/>
        <cdr:cNvCxnSpPr/>
      </cdr:nvCxnSpPr>
      <cdr:spPr>
        <a:xfrm xmlns:a="http://schemas.openxmlformats.org/drawingml/2006/main">
          <a:off x="10519370" y="891915"/>
          <a:ext cx="104736" cy="304797"/>
        </a:xfrm>
        <a:prstGeom xmlns:a="http://schemas.openxmlformats.org/drawingml/2006/main" prst="straightConnector1">
          <a:avLst/>
        </a:prstGeom>
        <a:ln xmlns:a="http://schemas.openxmlformats.org/drawingml/2006/main" w="1905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0.49295</cdr:x>
      <cdr:y>0.01448</cdr:y>
    </cdr:from>
    <cdr:to>
      <cdr:x>0.85691</cdr:x>
      <cdr:y>0.0951</cdr:y>
    </cdr:to>
    <cdr:sp macro="" textlink="">
      <cdr:nvSpPr>
        <cdr:cNvPr id="2" name="TextBox 7"/>
        <cdr:cNvSpPr txBox="1"/>
      </cdr:nvSpPr>
      <cdr:spPr>
        <a:xfrm xmlns:a="http://schemas.openxmlformats.org/drawingml/2006/main">
          <a:off x="5257799" y="66340"/>
          <a:ext cx="3881960"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smtClean="0"/>
            <a:t>Conservation Fund FY 23 Development</a:t>
          </a:r>
          <a:endParaRPr lang="en-US"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6725"/>
          </a:xfrm>
          <a:prstGeom prst="rect">
            <a:avLst/>
          </a:prstGeom>
        </p:spPr>
        <p:txBody>
          <a:bodyPr vert="horz" lIns="91387" tIns="45693" rIns="91387" bIns="45693" rtlCol="0"/>
          <a:lstStyle>
            <a:lvl1pPr algn="l">
              <a:defRPr sz="1200"/>
            </a:lvl1pPr>
          </a:lstStyle>
          <a:p>
            <a:endParaRPr lang="en-US"/>
          </a:p>
        </p:txBody>
      </p:sp>
      <p:sp>
        <p:nvSpPr>
          <p:cNvPr id="4" name="Footer Placeholder 3"/>
          <p:cNvSpPr>
            <a:spLocks noGrp="1"/>
          </p:cNvSpPr>
          <p:nvPr>
            <p:ph type="ftr" sz="quarter" idx="2"/>
          </p:nvPr>
        </p:nvSpPr>
        <p:spPr>
          <a:xfrm>
            <a:off x="5" y="8829680"/>
            <a:ext cx="3038475" cy="466725"/>
          </a:xfrm>
          <a:prstGeom prst="rect">
            <a:avLst/>
          </a:prstGeom>
        </p:spPr>
        <p:txBody>
          <a:bodyPr vert="horz" lIns="91387" tIns="45693" rIns="91387" bIns="45693" rtlCol="0" anchor="b"/>
          <a:lstStyle>
            <a:lvl1pPr algn="l">
              <a:defRPr sz="1200"/>
            </a:lvl1pPr>
          </a:lstStyle>
          <a:p>
            <a:endParaRPr lang="en-US"/>
          </a:p>
        </p:txBody>
      </p:sp>
      <p:sp>
        <p:nvSpPr>
          <p:cNvPr id="5" name="Slide Number Placeholder 4"/>
          <p:cNvSpPr>
            <a:spLocks noGrp="1"/>
          </p:cNvSpPr>
          <p:nvPr>
            <p:ph type="sldNum" sz="quarter" idx="3"/>
          </p:nvPr>
        </p:nvSpPr>
        <p:spPr>
          <a:xfrm>
            <a:off x="3970343" y="8829680"/>
            <a:ext cx="3038475" cy="466725"/>
          </a:xfrm>
          <a:prstGeom prst="rect">
            <a:avLst/>
          </a:prstGeom>
        </p:spPr>
        <p:txBody>
          <a:bodyPr vert="horz" lIns="91387" tIns="45693" rIns="91387" bIns="45693" rtlCol="0" anchor="b"/>
          <a:lstStyle>
            <a:lvl1pPr algn="r">
              <a:defRPr sz="1200"/>
            </a:lvl1pPr>
          </a:lstStyle>
          <a:p>
            <a:fld id="{4026E37D-9DF9-487E-BCBD-8707C419640C}" type="slidenum">
              <a:rPr lang="en-US" smtClean="0"/>
              <a:t>‹#›</a:t>
            </a:fld>
            <a:endParaRPr lang="en-US"/>
          </a:p>
        </p:txBody>
      </p:sp>
    </p:spTree>
    <p:extLst>
      <p:ext uri="{BB962C8B-B14F-4D97-AF65-F5344CB8AC3E}">
        <p14:creationId xmlns:p14="http://schemas.microsoft.com/office/powerpoint/2010/main" val="1831490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5774"/>
          </a:xfrm>
          <a:prstGeom prst="rect">
            <a:avLst/>
          </a:prstGeom>
        </p:spPr>
        <p:txBody>
          <a:bodyPr vert="horz" lIns="91589" tIns="45792" rIns="91589" bIns="45792" rtlCol="0"/>
          <a:lstStyle>
            <a:lvl1pPr algn="l">
              <a:defRPr sz="1200"/>
            </a:lvl1pPr>
          </a:lstStyle>
          <a:p>
            <a:endParaRPr lang="en-US"/>
          </a:p>
        </p:txBody>
      </p:sp>
      <p:sp>
        <p:nvSpPr>
          <p:cNvPr id="3" name="Date Placeholder 2"/>
          <p:cNvSpPr>
            <a:spLocks noGrp="1"/>
          </p:cNvSpPr>
          <p:nvPr>
            <p:ph type="dt" idx="1"/>
          </p:nvPr>
        </p:nvSpPr>
        <p:spPr>
          <a:xfrm>
            <a:off x="3970437" y="0"/>
            <a:ext cx="3038372" cy="465774"/>
          </a:xfrm>
          <a:prstGeom prst="rect">
            <a:avLst/>
          </a:prstGeom>
        </p:spPr>
        <p:txBody>
          <a:bodyPr vert="horz" lIns="91589" tIns="45792" rIns="91589" bIns="45792" rtlCol="0"/>
          <a:lstStyle>
            <a:lvl1pPr algn="r">
              <a:defRPr sz="1200"/>
            </a:lvl1pPr>
          </a:lstStyle>
          <a:p>
            <a:fld id="{2A8B0CC5-6A47-4011-953E-4A6957D0671C}" type="datetimeFigureOut">
              <a:rPr lang="en-US" smtClean="0"/>
              <a:t>2/21/2022</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589" tIns="45792" rIns="91589" bIns="45792" rtlCol="0" anchor="ctr"/>
          <a:lstStyle/>
          <a:p>
            <a:endParaRPr lang="en-US"/>
          </a:p>
        </p:txBody>
      </p:sp>
      <p:sp>
        <p:nvSpPr>
          <p:cNvPr id="5" name="Notes Placeholder 4"/>
          <p:cNvSpPr>
            <a:spLocks noGrp="1"/>
          </p:cNvSpPr>
          <p:nvPr>
            <p:ph type="body" sz="quarter" idx="3"/>
          </p:nvPr>
        </p:nvSpPr>
        <p:spPr>
          <a:xfrm>
            <a:off x="701040" y="4473338"/>
            <a:ext cx="5608320" cy="4222988"/>
          </a:xfrm>
          <a:prstGeom prst="rect">
            <a:avLst/>
          </a:prstGeom>
        </p:spPr>
        <p:txBody>
          <a:bodyPr vert="horz" lIns="91589" tIns="45792" rIns="91589" bIns="4579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628"/>
            <a:ext cx="3038372" cy="465773"/>
          </a:xfrm>
          <a:prstGeom prst="rect">
            <a:avLst/>
          </a:prstGeom>
        </p:spPr>
        <p:txBody>
          <a:bodyPr vert="horz" lIns="91589" tIns="45792" rIns="91589" bIns="45792" rtlCol="0" anchor="b"/>
          <a:lstStyle>
            <a:lvl1pPr algn="l">
              <a:defRPr sz="1200"/>
            </a:lvl1pPr>
          </a:lstStyle>
          <a:p>
            <a:endParaRPr lang="en-US"/>
          </a:p>
        </p:txBody>
      </p:sp>
      <p:sp>
        <p:nvSpPr>
          <p:cNvPr id="7" name="Slide Number Placeholder 6"/>
          <p:cNvSpPr>
            <a:spLocks noGrp="1"/>
          </p:cNvSpPr>
          <p:nvPr>
            <p:ph type="sldNum" sz="quarter" idx="5"/>
          </p:nvPr>
        </p:nvSpPr>
        <p:spPr>
          <a:xfrm>
            <a:off x="3970437" y="8830628"/>
            <a:ext cx="3038372" cy="465773"/>
          </a:xfrm>
          <a:prstGeom prst="rect">
            <a:avLst/>
          </a:prstGeom>
        </p:spPr>
        <p:txBody>
          <a:bodyPr vert="horz" lIns="91589" tIns="45792" rIns="91589" bIns="45792" rtlCol="0" anchor="b"/>
          <a:lstStyle>
            <a:lvl1pPr algn="r">
              <a:defRPr sz="1200"/>
            </a:lvl1pPr>
          </a:lstStyle>
          <a:p>
            <a:fld id="{56144C4E-6691-42A5-9884-FBB389EB5578}" type="slidenum">
              <a:rPr lang="en-US" smtClean="0"/>
              <a:t>‹#›</a:t>
            </a:fld>
            <a:endParaRPr lang="en-US"/>
          </a:p>
        </p:txBody>
      </p:sp>
    </p:spTree>
    <p:extLst>
      <p:ext uri="{BB962C8B-B14F-4D97-AF65-F5344CB8AC3E}">
        <p14:creationId xmlns:p14="http://schemas.microsoft.com/office/powerpoint/2010/main" val="141516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1</a:t>
            </a:fld>
            <a:endParaRPr lang="en-US" dirty="0"/>
          </a:p>
        </p:txBody>
      </p:sp>
    </p:spTree>
    <p:extLst>
      <p:ext uri="{BB962C8B-B14F-4D97-AF65-F5344CB8AC3E}">
        <p14:creationId xmlns:p14="http://schemas.microsoft.com/office/powerpoint/2010/main" val="3100898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10</a:t>
            </a:fld>
            <a:endParaRPr lang="en-US"/>
          </a:p>
        </p:txBody>
      </p:sp>
    </p:spTree>
    <p:extLst>
      <p:ext uri="{BB962C8B-B14F-4D97-AF65-F5344CB8AC3E}">
        <p14:creationId xmlns:p14="http://schemas.microsoft.com/office/powerpoint/2010/main" val="873606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11</a:t>
            </a:fld>
            <a:endParaRPr lang="en-US"/>
          </a:p>
        </p:txBody>
      </p:sp>
    </p:spTree>
    <p:extLst>
      <p:ext uri="{BB962C8B-B14F-4D97-AF65-F5344CB8AC3E}">
        <p14:creationId xmlns:p14="http://schemas.microsoft.com/office/powerpoint/2010/main" val="80315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12</a:t>
            </a:fld>
            <a:endParaRPr lang="en-US"/>
          </a:p>
        </p:txBody>
      </p:sp>
    </p:spTree>
    <p:extLst>
      <p:ext uri="{BB962C8B-B14F-4D97-AF65-F5344CB8AC3E}">
        <p14:creationId xmlns:p14="http://schemas.microsoft.com/office/powerpoint/2010/main" val="65313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13</a:t>
            </a:fld>
            <a:endParaRPr lang="en-US"/>
          </a:p>
        </p:txBody>
      </p:sp>
    </p:spTree>
    <p:extLst>
      <p:ext uri="{BB962C8B-B14F-4D97-AF65-F5344CB8AC3E}">
        <p14:creationId xmlns:p14="http://schemas.microsoft.com/office/powerpoint/2010/main" val="1226302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14</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217302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15</a:t>
            </a:fld>
            <a:endParaRPr lang="en-US"/>
          </a:p>
        </p:txBody>
      </p:sp>
    </p:spTree>
    <p:extLst>
      <p:ext uri="{BB962C8B-B14F-4D97-AF65-F5344CB8AC3E}">
        <p14:creationId xmlns:p14="http://schemas.microsoft.com/office/powerpoint/2010/main" val="1960220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6144C4E-6691-42A5-9884-FBB389EB5578}" type="slidenum">
              <a:rPr lang="en-US" smtClean="0"/>
              <a:t>16</a:t>
            </a:fld>
            <a:endParaRPr lang="en-US"/>
          </a:p>
        </p:txBody>
      </p:sp>
    </p:spTree>
    <p:extLst>
      <p:ext uri="{BB962C8B-B14F-4D97-AF65-F5344CB8AC3E}">
        <p14:creationId xmlns:p14="http://schemas.microsoft.com/office/powerpoint/2010/main" val="3599207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6144C4E-6691-42A5-9884-FBB389EB5578}" type="slidenum">
              <a:rPr lang="en-US" smtClean="0"/>
              <a:t>17</a:t>
            </a:fld>
            <a:endParaRPr lang="en-US"/>
          </a:p>
        </p:txBody>
      </p:sp>
    </p:spTree>
    <p:extLst>
      <p:ext uri="{BB962C8B-B14F-4D97-AF65-F5344CB8AC3E}">
        <p14:creationId xmlns:p14="http://schemas.microsoft.com/office/powerpoint/2010/main" val="3492488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18</a:t>
            </a:fld>
            <a:endParaRPr lang="en-US"/>
          </a:p>
        </p:txBody>
      </p:sp>
    </p:spTree>
    <p:extLst>
      <p:ext uri="{BB962C8B-B14F-4D97-AF65-F5344CB8AC3E}">
        <p14:creationId xmlns:p14="http://schemas.microsoft.com/office/powerpoint/2010/main" val="390452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19</a:t>
            </a:fld>
            <a:endParaRPr lang="en-US"/>
          </a:p>
        </p:txBody>
      </p:sp>
    </p:spTree>
    <p:extLst>
      <p:ext uri="{BB962C8B-B14F-4D97-AF65-F5344CB8AC3E}">
        <p14:creationId xmlns:p14="http://schemas.microsoft.com/office/powerpoint/2010/main" val="3178750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2</a:t>
            </a:fld>
            <a:endParaRPr lang="en-US"/>
          </a:p>
        </p:txBody>
      </p:sp>
    </p:spTree>
    <p:extLst>
      <p:ext uri="{BB962C8B-B14F-4D97-AF65-F5344CB8AC3E}">
        <p14:creationId xmlns:p14="http://schemas.microsoft.com/office/powerpoint/2010/main" val="175120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20</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116187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21</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591119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22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23158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23</a:t>
            </a:fld>
            <a:endParaRPr lang="en-US" dirty="0"/>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4518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24</a:t>
            </a:fld>
            <a:endParaRPr lang="en-US"/>
          </a:p>
        </p:txBody>
      </p:sp>
      <p:sp>
        <p:nvSpPr>
          <p:cNvPr id="5" name="Notes Placeholder 4"/>
          <p:cNvSpPr>
            <a:spLocks noGrp="1"/>
          </p:cNvSpPr>
          <p:nvPr>
            <p:ph type="body" sz="quarter" idx="11"/>
          </p:nvPr>
        </p:nvSpPr>
        <p:spPr/>
        <p:txBody>
          <a:bodyPr/>
          <a:lstStyle/>
          <a:p>
            <a:endParaRPr lang="en-US" dirty="0" smtClean="0"/>
          </a:p>
        </p:txBody>
      </p:sp>
    </p:spTree>
    <p:extLst>
      <p:ext uri="{BB962C8B-B14F-4D97-AF65-F5344CB8AC3E}">
        <p14:creationId xmlns:p14="http://schemas.microsoft.com/office/powerpoint/2010/main" val="3458610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25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95976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55867-32DD-4D38-9D2E-C336F7F1CEE7}" type="slidenum">
              <a:rPr lang="en-US" smtClean="0"/>
              <a:t>26</a:t>
            </a:fld>
            <a:endParaRPr lang="en-US"/>
          </a:p>
        </p:txBody>
      </p:sp>
    </p:spTree>
    <p:extLst>
      <p:ext uri="{BB962C8B-B14F-4D97-AF65-F5344CB8AC3E}">
        <p14:creationId xmlns:p14="http://schemas.microsoft.com/office/powerpoint/2010/main" val="1894324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27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29098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28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97775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29</a:t>
            </a:fld>
            <a:endParaRPr lang="en-US"/>
          </a:p>
        </p:txBody>
      </p:sp>
    </p:spTree>
    <p:extLst>
      <p:ext uri="{BB962C8B-B14F-4D97-AF65-F5344CB8AC3E}">
        <p14:creationId xmlns:p14="http://schemas.microsoft.com/office/powerpoint/2010/main" val="395427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03323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16525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31</a:t>
            </a:fld>
            <a:endParaRPr lang="en-US" dirty="0"/>
          </a:p>
        </p:txBody>
      </p:sp>
      <p:sp>
        <p:nvSpPr>
          <p:cNvPr id="5" name="Notes Placeholder 4"/>
          <p:cNvSpPr>
            <a:spLocks noGrp="1"/>
          </p:cNvSpPr>
          <p:nvPr>
            <p:ph type="body" sz="quarter" idx="11"/>
          </p:nvPr>
        </p:nvSpPr>
        <p:spPr/>
        <p:txBody>
          <a:bodyPr/>
          <a:lstStyle/>
          <a:p>
            <a:endParaRPr lang="en-US" sz="1600" dirty="0"/>
          </a:p>
        </p:txBody>
      </p:sp>
    </p:spTree>
    <p:extLst>
      <p:ext uri="{BB962C8B-B14F-4D97-AF65-F5344CB8AC3E}">
        <p14:creationId xmlns:p14="http://schemas.microsoft.com/office/powerpoint/2010/main" val="1138666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32</a:t>
            </a:fld>
            <a:endParaRPr lang="en-US"/>
          </a:p>
        </p:txBody>
      </p:sp>
    </p:spTree>
    <p:extLst>
      <p:ext uri="{BB962C8B-B14F-4D97-AF65-F5344CB8AC3E}">
        <p14:creationId xmlns:p14="http://schemas.microsoft.com/office/powerpoint/2010/main" val="2923432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33</a:t>
            </a:fld>
            <a:endParaRPr lang="en-US"/>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06996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80740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82271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6144C4E-6691-42A5-9884-FBB389EB5578}" type="slidenum">
              <a:rPr lang="en-US" smtClean="0"/>
              <a:t>36</a:t>
            </a:fld>
            <a:endParaRPr lang="en-US" dirty="0"/>
          </a:p>
        </p:txBody>
      </p:sp>
    </p:spTree>
    <p:extLst>
      <p:ext uri="{BB962C8B-B14F-4D97-AF65-F5344CB8AC3E}">
        <p14:creationId xmlns:p14="http://schemas.microsoft.com/office/powerpoint/2010/main" val="1993626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37</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703876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38</a:t>
            </a:fld>
            <a:endParaRPr lang="en-US" dirty="0"/>
          </a:p>
        </p:txBody>
      </p:sp>
      <p:sp>
        <p:nvSpPr>
          <p:cNvPr id="3" name="Notes Placeholder 2"/>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32948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39</a:t>
            </a:fld>
            <a:endParaRPr lang="en-US" dirty="0"/>
          </a:p>
        </p:txBody>
      </p:sp>
      <p:sp>
        <p:nvSpPr>
          <p:cNvPr id="3" name="Notes Placeholder 2"/>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5237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01635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40</a:t>
            </a:fld>
            <a:endParaRPr lang="en-US" dirty="0"/>
          </a:p>
        </p:txBody>
      </p:sp>
      <p:sp>
        <p:nvSpPr>
          <p:cNvPr id="3" name="Notes Placeholder 2"/>
          <p:cNvSpPr>
            <a:spLocks noGrp="1"/>
          </p:cNvSpPr>
          <p:nvPr>
            <p:ph type="body" idx="1"/>
          </p:nvPr>
        </p:nvSpPr>
        <p:spPr>
          <a:xfrm>
            <a:off x="715963" y="4430805"/>
            <a:ext cx="5578476" cy="4022079"/>
          </a:xfrm>
        </p:spPr>
        <p:txBody>
          <a:bodyPr/>
          <a:lstStyle/>
          <a:p>
            <a:endParaRPr lang="en-US" dirty="0"/>
          </a:p>
        </p:txBody>
      </p:sp>
    </p:spTree>
    <p:extLst>
      <p:ext uri="{BB962C8B-B14F-4D97-AF65-F5344CB8AC3E}">
        <p14:creationId xmlns:p14="http://schemas.microsoft.com/office/powerpoint/2010/main" val="648125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41</a:t>
            </a:fld>
            <a:endParaRPr lang="en-US" dirty="0"/>
          </a:p>
        </p:txBody>
      </p:sp>
    </p:spTree>
    <p:extLst>
      <p:ext uri="{BB962C8B-B14F-4D97-AF65-F5344CB8AC3E}">
        <p14:creationId xmlns:p14="http://schemas.microsoft.com/office/powerpoint/2010/main" val="1626929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42</a:t>
            </a:fld>
            <a:endParaRPr lang="en-US" dirty="0"/>
          </a:p>
        </p:txBody>
      </p:sp>
    </p:spTree>
    <p:extLst>
      <p:ext uri="{BB962C8B-B14F-4D97-AF65-F5344CB8AC3E}">
        <p14:creationId xmlns:p14="http://schemas.microsoft.com/office/powerpoint/2010/main" val="2887178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43</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65156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44</a:t>
            </a:fld>
            <a:endParaRPr lang="en-US" dirty="0"/>
          </a:p>
        </p:txBody>
      </p:sp>
      <p:sp>
        <p:nvSpPr>
          <p:cNvPr id="5" name="Notes Placeholder 4"/>
          <p:cNvSpPr>
            <a:spLocks noGrp="1"/>
          </p:cNvSpPr>
          <p:nvPr>
            <p:ph type="body" sz="quarter" idx="11"/>
          </p:nvPr>
        </p:nvSpPr>
        <p:spPr/>
        <p:txBody>
          <a:bodyPr/>
          <a:lstStyle/>
          <a:p>
            <a:r>
              <a:rPr lang="en-US" dirty="0" smtClean="0"/>
              <a:t>.</a:t>
            </a:r>
            <a:endParaRPr lang="en-US" dirty="0"/>
          </a:p>
        </p:txBody>
      </p:sp>
    </p:spTree>
    <p:extLst>
      <p:ext uri="{BB962C8B-B14F-4D97-AF65-F5344CB8AC3E}">
        <p14:creationId xmlns:p14="http://schemas.microsoft.com/office/powerpoint/2010/main" val="4008777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45</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069027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46</a:t>
            </a:fld>
            <a:endParaRPr lang="en-US" dirty="0"/>
          </a:p>
        </p:txBody>
      </p:sp>
    </p:spTree>
    <p:extLst>
      <p:ext uri="{BB962C8B-B14F-4D97-AF65-F5344CB8AC3E}">
        <p14:creationId xmlns:p14="http://schemas.microsoft.com/office/powerpoint/2010/main" val="3598883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47</a:t>
            </a:fld>
            <a:endParaRPr lang="en-US" dirty="0"/>
          </a:p>
        </p:txBody>
      </p:sp>
      <p:sp>
        <p:nvSpPr>
          <p:cNvPr id="3" name="Notes Placeholder 2"/>
          <p:cNvSpPr>
            <a:spLocks noGrp="1"/>
          </p:cNvSpPr>
          <p:nvPr>
            <p:ph type="body" idx="1"/>
          </p:nvPr>
        </p:nvSpPr>
        <p:spPr>
          <a:xfrm>
            <a:off x="350872" y="4430805"/>
            <a:ext cx="6594138" cy="4649400"/>
          </a:xfrm>
        </p:spPr>
        <p:txBody>
          <a:bodyPr/>
          <a:lstStyle/>
          <a:p>
            <a:endParaRPr lang="en-US" dirty="0"/>
          </a:p>
        </p:txBody>
      </p:sp>
    </p:spTree>
    <p:extLst>
      <p:ext uri="{BB962C8B-B14F-4D97-AF65-F5344CB8AC3E}">
        <p14:creationId xmlns:p14="http://schemas.microsoft.com/office/powerpoint/2010/main" val="3729925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48</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746737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49</a:t>
            </a:fld>
            <a:endParaRPr lang="en-US" dirty="0"/>
          </a:p>
        </p:txBody>
      </p:sp>
    </p:spTree>
    <p:extLst>
      <p:ext uri="{BB962C8B-B14F-4D97-AF65-F5344CB8AC3E}">
        <p14:creationId xmlns:p14="http://schemas.microsoft.com/office/powerpoint/2010/main" val="177104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5</a:t>
            </a:fld>
            <a:endParaRPr lang="en-US"/>
          </a:p>
        </p:txBody>
      </p:sp>
    </p:spTree>
    <p:extLst>
      <p:ext uri="{BB962C8B-B14F-4D97-AF65-F5344CB8AC3E}">
        <p14:creationId xmlns:p14="http://schemas.microsoft.com/office/powerpoint/2010/main" val="255870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50</a:t>
            </a:fld>
            <a:endParaRPr lang="en-US"/>
          </a:p>
        </p:txBody>
      </p:sp>
    </p:spTree>
    <p:extLst>
      <p:ext uri="{BB962C8B-B14F-4D97-AF65-F5344CB8AC3E}">
        <p14:creationId xmlns:p14="http://schemas.microsoft.com/office/powerpoint/2010/main" val="1979551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51</a:t>
            </a:fld>
            <a:endParaRPr lang="en-US"/>
          </a:p>
        </p:txBody>
      </p:sp>
    </p:spTree>
    <p:extLst>
      <p:ext uri="{BB962C8B-B14F-4D97-AF65-F5344CB8AC3E}">
        <p14:creationId xmlns:p14="http://schemas.microsoft.com/office/powerpoint/2010/main" val="2761764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52</a:t>
            </a:fld>
            <a:endParaRPr lang="en-US"/>
          </a:p>
        </p:txBody>
      </p:sp>
      <p:sp>
        <p:nvSpPr>
          <p:cNvPr id="3" name="Notes Placeholder 2"/>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61832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53</a:t>
            </a:fld>
            <a:endParaRPr lang="en-US"/>
          </a:p>
        </p:txBody>
      </p:sp>
    </p:spTree>
    <p:extLst>
      <p:ext uri="{BB962C8B-B14F-4D97-AF65-F5344CB8AC3E}">
        <p14:creationId xmlns:p14="http://schemas.microsoft.com/office/powerpoint/2010/main" val="2855894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54</a:t>
            </a:fld>
            <a:endParaRPr lang="en-US"/>
          </a:p>
        </p:txBody>
      </p:sp>
    </p:spTree>
    <p:extLst>
      <p:ext uri="{BB962C8B-B14F-4D97-AF65-F5344CB8AC3E}">
        <p14:creationId xmlns:p14="http://schemas.microsoft.com/office/powerpoint/2010/main" val="35844671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55</a:t>
            </a:fld>
            <a:endParaRPr lang="en-US"/>
          </a:p>
        </p:txBody>
      </p:sp>
      <p:sp>
        <p:nvSpPr>
          <p:cNvPr id="3" name="Notes Placeholder 2"/>
          <p:cNvSpPr>
            <a:spLocks noGrp="1"/>
          </p:cNvSpPr>
          <p:nvPr>
            <p:ph type="body" sz="quarter" idx="11"/>
          </p:nvPr>
        </p:nvSpPr>
        <p:spPr/>
        <p:txBody>
          <a:bodyPr/>
          <a:lstStyle/>
          <a:p>
            <a:pPr marL="171425" indent="-171425">
              <a:buFont typeface="Arial" panose="020B0604020202020204" pitchFamily="34" charset="0"/>
              <a:buChar char="•"/>
            </a:pPr>
            <a:endParaRPr lang="en-US" dirty="0"/>
          </a:p>
        </p:txBody>
      </p:sp>
    </p:spTree>
    <p:extLst>
      <p:ext uri="{BB962C8B-B14F-4D97-AF65-F5344CB8AC3E}">
        <p14:creationId xmlns:p14="http://schemas.microsoft.com/office/powerpoint/2010/main" val="3525959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6144C4E-6691-42A5-9884-FBB389EB5578}" type="slidenum">
              <a:rPr lang="en-US" smtClean="0"/>
              <a:t>56</a:t>
            </a:fld>
            <a:endParaRPr lang="en-US"/>
          </a:p>
        </p:txBody>
      </p:sp>
      <p:sp>
        <p:nvSpPr>
          <p:cNvPr id="3" name="Notes Placeholder 2"/>
          <p:cNvSpPr>
            <a:spLocks noGrp="1"/>
          </p:cNvSpPr>
          <p:nvPr>
            <p:ph type="body" sz="quarter" idx="11"/>
          </p:nvPr>
        </p:nvSpPr>
        <p:spPr/>
        <p:txBody>
          <a:bodyPr/>
          <a:lstStyle/>
          <a:p>
            <a:pPr marL="171425" indent="-171425">
              <a:buFont typeface="Arial" panose="020B0604020202020204" pitchFamily="34" charset="0"/>
              <a:buChar char="•"/>
            </a:pPr>
            <a:endParaRPr lang="en-US" dirty="0"/>
          </a:p>
        </p:txBody>
      </p:sp>
    </p:spTree>
    <p:extLst>
      <p:ext uri="{BB962C8B-B14F-4D97-AF65-F5344CB8AC3E}">
        <p14:creationId xmlns:p14="http://schemas.microsoft.com/office/powerpoint/2010/main" val="4026268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6</a:t>
            </a:fld>
            <a:endParaRPr lang="en-US"/>
          </a:p>
        </p:txBody>
      </p:sp>
    </p:spTree>
    <p:extLst>
      <p:ext uri="{BB962C8B-B14F-4D97-AF65-F5344CB8AC3E}">
        <p14:creationId xmlns:p14="http://schemas.microsoft.com/office/powerpoint/2010/main" val="3794528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p>
        </p:txBody>
      </p:sp>
      <p:sp>
        <p:nvSpPr>
          <p:cNvPr id="4" name="Slide Number Placeholder 3"/>
          <p:cNvSpPr>
            <a:spLocks noGrp="1"/>
          </p:cNvSpPr>
          <p:nvPr>
            <p:ph type="sldNum" sz="quarter" idx="10"/>
          </p:nvPr>
        </p:nvSpPr>
        <p:spPr/>
        <p:txBody>
          <a:bodyPr/>
          <a:lstStyle/>
          <a:p>
            <a:fld id="{56144C4E-6691-42A5-9884-FBB389EB5578}" type="slidenum">
              <a:rPr lang="en-US" smtClean="0"/>
              <a:t>7</a:t>
            </a:fld>
            <a:endParaRPr lang="en-US"/>
          </a:p>
        </p:txBody>
      </p:sp>
    </p:spTree>
    <p:extLst>
      <p:ext uri="{BB962C8B-B14F-4D97-AF65-F5344CB8AC3E}">
        <p14:creationId xmlns:p14="http://schemas.microsoft.com/office/powerpoint/2010/main" val="625494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8</a:t>
            </a:fld>
            <a:endParaRPr lang="en-US"/>
          </a:p>
        </p:txBody>
      </p:sp>
    </p:spTree>
    <p:extLst>
      <p:ext uri="{BB962C8B-B14F-4D97-AF65-F5344CB8AC3E}">
        <p14:creationId xmlns:p14="http://schemas.microsoft.com/office/powerpoint/2010/main" val="401328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44C4E-6691-42A5-9884-FBB389EB5578}" type="slidenum">
              <a:rPr lang="en-US" smtClean="0"/>
              <a:t>9</a:t>
            </a:fld>
            <a:endParaRPr lang="en-US"/>
          </a:p>
        </p:txBody>
      </p:sp>
    </p:spTree>
    <p:extLst>
      <p:ext uri="{BB962C8B-B14F-4D97-AF65-F5344CB8AC3E}">
        <p14:creationId xmlns:p14="http://schemas.microsoft.com/office/powerpoint/2010/main" val="2348072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http://www.ag.state.la.us/louisianaseal.gif"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http://www.ag.state.la.us/louisianaseal.gif" TargetMode="Externa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777029F-3012-421E-9A78-CBA51BF0898E}"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55048-FA92-4756-BB50-535DA19E3584}" type="slidenum">
              <a:rPr lang="en-US" smtClean="0"/>
              <a:t>‹#›</a:t>
            </a:fld>
            <a:endParaRPr lang="en-US"/>
          </a:p>
        </p:txBody>
      </p:sp>
    </p:spTree>
    <p:extLst>
      <p:ext uri="{BB962C8B-B14F-4D97-AF65-F5344CB8AC3E}">
        <p14:creationId xmlns:p14="http://schemas.microsoft.com/office/powerpoint/2010/main" val="15646196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4F8F61-D6A5-4118-9F8B-633F30C49B4B}"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55048-FA92-4756-BB50-535DA19E3584}" type="slidenum">
              <a:rPr lang="en-US" smtClean="0"/>
              <a:t>‹#›</a:t>
            </a:fld>
            <a:endParaRPr lang="en-US"/>
          </a:p>
        </p:txBody>
      </p:sp>
    </p:spTree>
    <p:extLst>
      <p:ext uri="{BB962C8B-B14F-4D97-AF65-F5344CB8AC3E}">
        <p14:creationId xmlns:p14="http://schemas.microsoft.com/office/powerpoint/2010/main" val="31065846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95C60B-8D5F-45C7-8380-D43C066BFC01}"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55048-FA92-4756-BB50-535DA19E3584}" type="slidenum">
              <a:rPr lang="en-US" smtClean="0"/>
              <a:t>‹#›</a:t>
            </a:fld>
            <a:endParaRPr lang="en-US"/>
          </a:p>
        </p:txBody>
      </p:sp>
    </p:spTree>
    <p:extLst>
      <p:ext uri="{BB962C8B-B14F-4D97-AF65-F5344CB8AC3E}">
        <p14:creationId xmlns:p14="http://schemas.microsoft.com/office/powerpoint/2010/main" val="15822848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9"/>
          <p:cNvSpPr>
            <a:spLocks noChangeArrowheads="1"/>
          </p:cNvSpPr>
          <p:nvPr/>
        </p:nvSpPr>
        <p:spPr bwMode="auto">
          <a:xfrm>
            <a:off x="0" y="0"/>
            <a:ext cx="12192000" cy="1066800"/>
          </a:xfrm>
          <a:prstGeom prst="rect">
            <a:avLst/>
          </a:prstGeom>
          <a:solidFill>
            <a:srgbClr val="000080"/>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572427" name="Picture 12" descr="louisianaseal.gif (35804 bytes)"/>
          <p:cNvPicPr>
            <a:picLocks noChangeAspect="1" noChangeArrowheads="1"/>
          </p:cNvPicPr>
          <p:nvPr/>
        </p:nvPicPr>
        <p:blipFill>
          <a:blip r:embed="rId2" r:link="rId3" cstate="print"/>
          <a:srcRect/>
          <a:stretch>
            <a:fillRect/>
          </a:stretch>
        </p:blipFill>
        <p:spPr bwMode="auto">
          <a:xfrm>
            <a:off x="8957733" y="236538"/>
            <a:ext cx="2743200" cy="2036762"/>
          </a:xfrm>
          <a:prstGeom prst="rect">
            <a:avLst/>
          </a:prstGeom>
          <a:noFill/>
          <a:ln w="9525">
            <a:noFill/>
            <a:miter lim="800000"/>
            <a:headEnd/>
            <a:tailEnd/>
          </a:ln>
        </p:spPr>
      </p:pic>
    </p:spTree>
    <p:extLst>
      <p:ext uri="{BB962C8B-B14F-4D97-AF65-F5344CB8AC3E}">
        <p14:creationId xmlns:p14="http://schemas.microsoft.com/office/powerpoint/2010/main" val="19692128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67B355E-ED40-4775-9BAA-57299BD75BE2}"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2274D0-1085-476C-9CF8-4B9F47F3115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907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0DD73DE-8FDC-4277-BB71-96513B1A04F3}"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F4C6-13EF-4FBB-B60B-C1D0E16F2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133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9017" y="1676403"/>
            <a:ext cx="5384800" cy="4449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017" y="1676403"/>
            <a:ext cx="5384800" cy="4449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A973B88-201E-4482-8727-722F78ABC847}" type="datetime1">
              <a:rPr lang="en-US" smtClean="0">
                <a:solidFill>
                  <a:srgbClr val="000000"/>
                </a:solidFill>
              </a:rPr>
              <a:pPr/>
              <a:t>2/21/2022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391218-4152-4E9B-897E-61A0D76006B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05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B20B0C35-E91B-4490-B8C2-4A9E9B3E3537}" type="datetime1">
              <a:rPr lang="en-US" smtClean="0">
                <a:solidFill>
                  <a:srgbClr val="000000"/>
                </a:solidFill>
              </a:rPr>
              <a:pPr/>
              <a:t>2/21/2022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C5534C4-5841-42D3-B76D-0D6DFD1089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217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81CDE4E2-97BB-42C4-9F3C-5EBF884A06A3}" type="datetime1">
              <a:rPr lang="en-US" smtClean="0">
                <a:solidFill>
                  <a:srgbClr val="000000"/>
                </a:solidFill>
              </a:rPr>
              <a:pPr/>
              <a:t>2/21/2022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708D7C8-53EB-4928-A68A-D29E15CC8F1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88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4184E3F-5CB3-4B70-888E-A4C8392B00A5}" type="datetime1">
              <a:rPr lang="en-US" smtClean="0">
                <a:solidFill>
                  <a:srgbClr val="000000"/>
                </a:solidFill>
              </a:rPr>
              <a:pPr/>
              <a:t>2/21/2022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140B28-7EB5-4B66-A2B1-A6C8B77012E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293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70A11DA-23A8-48B6-825A-5652C2D97377}" type="datetime1">
              <a:rPr lang="en-US" smtClean="0">
                <a:solidFill>
                  <a:srgbClr val="000000"/>
                </a:solidFill>
              </a:rPr>
              <a:pPr/>
              <a:t>2/21/2022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27BB50-33AC-4D37-A6D2-745D1D29264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51248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0">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2B3948C-832F-46A7-B78A-1C7CE5633B80}"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262626"/>
                </a:solidFill>
              </a:defRPr>
            </a:lvl1pPr>
          </a:lstStyle>
          <a:p>
            <a:fld id="{86155048-FA92-4756-BB50-535DA19E3584}" type="slidenum">
              <a:rPr lang="en-US" smtClean="0"/>
              <a:pPr/>
              <a:t>‹#›</a:t>
            </a:fld>
            <a:endParaRPr lang="en-US" dirty="0"/>
          </a:p>
        </p:txBody>
      </p:sp>
    </p:spTree>
    <p:extLst>
      <p:ext uri="{BB962C8B-B14F-4D97-AF65-F5344CB8AC3E}">
        <p14:creationId xmlns:p14="http://schemas.microsoft.com/office/powerpoint/2010/main" val="20690685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8139BF2-45E7-4505-8EAE-E4F6F7AF8EC1}" type="datetime1">
              <a:rPr lang="en-US" smtClean="0">
                <a:solidFill>
                  <a:srgbClr val="000000"/>
                </a:solidFill>
              </a:rPr>
              <a:pPr/>
              <a:t>2/21/2022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5AD34F-53D6-404B-A1E0-C53D49001EC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838114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8ECE3C2-5DF1-4977-96F9-614E77B5012A}"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CDCF22-C7D5-45BB-98F9-BAF9FAC1BD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767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2835" y="306391"/>
            <a:ext cx="2840567" cy="5819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9017" y="306391"/>
            <a:ext cx="8320616"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5921956-5B93-4DFD-BA28-B3E945E6B229}"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5A047B-563D-4B40-9AA8-5C8BCCC4CA4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047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64733" y="306391"/>
            <a:ext cx="10498667" cy="828675"/>
          </a:xfrm>
        </p:spPr>
        <p:txBody>
          <a:bodyPr/>
          <a:lstStyle/>
          <a:p>
            <a:r>
              <a:rPr lang="en-US"/>
              <a:t>Click to edit Master title style</a:t>
            </a:r>
          </a:p>
        </p:txBody>
      </p:sp>
      <p:sp>
        <p:nvSpPr>
          <p:cNvPr id="3" name="Table Placeholder 2"/>
          <p:cNvSpPr>
            <a:spLocks noGrp="1"/>
          </p:cNvSpPr>
          <p:nvPr>
            <p:ph type="tbl" idx="1"/>
          </p:nvPr>
        </p:nvSpPr>
        <p:spPr>
          <a:xfrm>
            <a:off x="599017" y="1676403"/>
            <a:ext cx="10972800" cy="4449763"/>
          </a:xfrm>
        </p:spPr>
        <p:txBody>
          <a:bodyPr/>
          <a:lstStyle/>
          <a:p>
            <a:r>
              <a:rPr lang="en-US"/>
              <a:t>Click icon to add table</a:t>
            </a:r>
          </a:p>
        </p:txBody>
      </p:sp>
      <p:sp>
        <p:nvSpPr>
          <p:cNvPr id="4" name="Date Placeholder 3"/>
          <p:cNvSpPr>
            <a:spLocks noGrp="1"/>
          </p:cNvSpPr>
          <p:nvPr>
            <p:ph type="dt" sz="half" idx="10"/>
          </p:nvPr>
        </p:nvSpPr>
        <p:spPr>
          <a:xfrm>
            <a:off x="80433" y="6657978"/>
            <a:ext cx="2514600" cy="168275"/>
          </a:xfrm>
        </p:spPr>
        <p:txBody>
          <a:bodyPr/>
          <a:lstStyle>
            <a:lvl1pPr>
              <a:defRPr/>
            </a:lvl1pPr>
          </a:lstStyle>
          <a:p>
            <a:fld id="{9630FD2A-6A85-4B2B-B2F7-4770ED6C0255}"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a:xfrm>
            <a:off x="3644900" y="6657978"/>
            <a:ext cx="4902200" cy="168275"/>
          </a:xfrm>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a:xfrm>
            <a:off x="9256184" y="6657978"/>
            <a:ext cx="2844800" cy="168275"/>
          </a:xfrm>
        </p:spPr>
        <p:txBody>
          <a:bodyPr/>
          <a:lstStyle>
            <a:lvl1pPr>
              <a:defRPr/>
            </a:lvl1pPr>
          </a:lstStyle>
          <a:p>
            <a:fld id="{8FC79556-FECD-4C65-BEC3-E9E75607B05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434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4733" y="306391"/>
            <a:ext cx="10498667" cy="828675"/>
          </a:xfrm>
        </p:spPr>
        <p:txBody>
          <a:bodyPr/>
          <a:lstStyle/>
          <a:p>
            <a:r>
              <a:rPr lang="en-US"/>
              <a:t>Click to edit Master title style</a:t>
            </a:r>
          </a:p>
        </p:txBody>
      </p:sp>
      <p:sp>
        <p:nvSpPr>
          <p:cNvPr id="3" name="Text Placeholder 2"/>
          <p:cNvSpPr>
            <a:spLocks noGrp="1"/>
          </p:cNvSpPr>
          <p:nvPr>
            <p:ph type="body" sz="half" idx="1"/>
          </p:nvPr>
        </p:nvSpPr>
        <p:spPr>
          <a:xfrm>
            <a:off x="599017" y="1676403"/>
            <a:ext cx="53848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7017" y="1676400"/>
            <a:ext cx="53848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7017" y="3976691"/>
            <a:ext cx="53848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80433" y="6657978"/>
            <a:ext cx="2514600" cy="168275"/>
          </a:xfrm>
        </p:spPr>
        <p:txBody>
          <a:bodyPr/>
          <a:lstStyle>
            <a:lvl1pPr>
              <a:defRPr/>
            </a:lvl1pPr>
          </a:lstStyle>
          <a:p>
            <a:fld id="{6CE57624-CE6E-43BB-820A-A6984F601085}" type="datetime1">
              <a:rPr lang="en-US" smtClean="0">
                <a:solidFill>
                  <a:srgbClr val="000000"/>
                </a:solidFill>
              </a:rPr>
              <a:pPr/>
              <a:t>2/21/2022</a:t>
            </a:fld>
            <a:endParaRPr lang="en-US">
              <a:solidFill>
                <a:srgbClr val="000000"/>
              </a:solidFill>
            </a:endParaRPr>
          </a:p>
        </p:txBody>
      </p:sp>
      <p:sp>
        <p:nvSpPr>
          <p:cNvPr id="7" name="Footer Placeholder 6"/>
          <p:cNvSpPr>
            <a:spLocks noGrp="1"/>
          </p:cNvSpPr>
          <p:nvPr>
            <p:ph type="ftr" sz="quarter" idx="11"/>
          </p:nvPr>
        </p:nvSpPr>
        <p:spPr>
          <a:xfrm>
            <a:off x="3644900" y="6657978"/>
            <a:ext cx="4902200" cy="168275"/>
          </a:xfrm>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8" name="Slide Number Placeholder 7"/>
          <p:cNvSpPr>
            <a:spLocks noGrp="1"/>
          </p:cNvSpPr>
          <p:nvPr>
            <p:ph type="sldNum" sz="quarter" idx="12"/>
          </p:nvPr>
        </p:nvSpPr>
        <p:spPr>
          <a:xfrm>
            <a:off x="9256184" y="6657978"/>
            <a:ext cx="2844800" cy="168275"/>
          </a:xfrm>
        </p:spPr>
        <p:txBody>
          <a:bodyPr/>
          <a:lstStyle>
            <a:lvl1pPr>
              <a:defRPr/>
            </a:lvl1pPr>
          </a:lstStyle>
          <a:p>
            <a:fld id="{297C756A-3EA2-4A9C-97BE-05AEEB1C8D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42000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4733" y="306391"/>
            <a:ext cx="10498667" cy="828675"/>
          </a:xfrm>
        </p:spPr>
        <p:txBody>
          <a:bodyPr/>
          <a:lstStyle/>
          <a:p>
            <a:r>
              <a:rPr lang="en-US"/>
              <a:t>Click to edit Master title style</a:t>
            </a:r>
          </a:p>
        </p:txBody>
      </p:sp>
      <p:sp>
        <p:nvSpPr>
          <p:cNvPr id="3" name="Content Placeholder 2"/>
          <p:cNvSpPr>
            <a:spLocks noGrp="1"/>
          </p:cNvSpPr>
          <p:nvPr>
            <p:ph sz="half" idx="1"/>
          </p:nvPr>
        </p:nvSpPr>
        <p:spPr>
          <a:xfrm>
            <a:off x="599017" y="1676403"/>
            <a:ext cx="53848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7017" y="1676400"/>
            <a:ext cx="53848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7017" y="3976691"/>
            <a:ext cx="53848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80433" y="6657978"/>
            <a:ext cx="2514600" cy="168275"/>
          </a:xfrm>
        </p:spPr>
        <p:txBody>
          <a:bodyPr/>
          <a:lstStyle>
            <a:lvl1pPr>
              <a:defRPr/>
            </a:lvl1pPr>
          </a:lstStyle>
          <a:p>
            <a:fld id="{981368E7-147E-4DE8-AAB6-003717762177}" type="datetime1">
              <a:rPr lang="en-US" smtClean="0">
                <a:solidFill>
                  <a:srgbClr val="000000"/>
                </a:solidFill>
              </a:rPr>
              <a:pPr/>
              <a:t>2/21/2022</a:t>
            </a:fld>
            <a:endParaRPr lang="en-US">
              <a:solidFill>
                <a:srgbClr val="000000"/>
              </a:solidFill>
            </a:endParaRPr>
          </a:p>
        </p:txBody>
      </p:sp>
      <p:sp>
        <p:nvSpPr>
          <p:cNvPr id="7" name="Footer Placeholder 6"/>
          <p:cNvSpPr>
            <a:spLocks noGrp="1"/>
          </p:cNvSpPr>
          <p:nvPr>
            <p:ph type="ftr" sz="quarter" idx="11"/>
          </p:nvPr>
        </p:nvSpPr>
        <p:spPr>
          <a:xfrm>
            <a:off x="3644900" y="6657978"/>
            <a:ext cx="4902200" cy="168275"/>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9256184" y="6657978"/>
            <a:ext cx="2844800" cy="168275"/>
          </a:xfrm>
        </p:spPr>
        <p:txBody>
          <a:bodyPr/>
          <a:lstStyle>
            <a:lvl1pPr>
              <a:defRPr/>
            </a:lvl1pPr>
          </a:lstStyle>
          <a:p>
            <a:pPr>
              <a:defRPr/>
            </a:pPr>
            <a:fld id="{808C1B37-308A-4B4F-BAA4-9D3D304A4E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196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4733" y="306391"/>
            <a:ext cx="10498667" cy="828675"/>
          </a:xfrm>
        </p:spPr>
        <p:txBody>
          <a:bodyPr/>
          <a:lstStyle/>
          <a:p>
            <a:r>
              <a:rPr lang="en-US"/>
              <a:t>Click to edit Master title style</a:t>
            </a:r>
          </a:p>
        </p:txBody>
      </p:sp>
      <p:sp>
        <p:nvSpPr>
          <p:cNvPr id="3" name="Content Placeholder 2"/>
          <p:cNvSpPr>
            <a:spLocks noGrp="1"/>
          </p:cNvSpPr>
          <p:nvPr>
            <p:ph sz="quarter" idx="1"/>
          </p:nvPr>
        </p:nvSpPr>
        <p:spPr>
          <a:xfrm>
            <a:off x="599017" y="1676400"/>
            <a:ext cx="53848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7017" y="1676400"/>
            <a:ext cx="53848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99017" y="3976691"/>
            <a:ext cx="53848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7017" y="3976691"/>
            <a:ext cx="53848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33" y="6657978"/>
            <a:ext cx="2514600" cy="168275"/>
          </a:xfrm>
        </p:spPr>
        <p:txBody>
          <a:bodyPr/>
          <a:lstStyle>
            <a:lvl1pPr>
              <a:defRPr/>
            </a:lvl1pPr>
          </a:lstStyle>
          <a:p>
            <a:fld id="{A2152AD0-B220-4B4A-865D-6B82D940CDD8}" type="datetime1">
              <a:rPr lang="en-US" smtClean="0">
                <a:solidFill>
                  <a:srgbClr val="000000"/>
                </a:solidFill>
              </a:rPr>
              <a:pPr/>
              <a:t>2/21/2022</a:t>
            </a:fld>
            <a:endParaRPr lang="en-US">
              <a:solidFill>
                <a:srgbClr val="000000"/>
              </a:solidFill>
            </a:endParaRPr>
          </a:p>
        </p:txBody>
      </p:sp>
      <p:sp>
        <p:nvSpPr>
          <p:cNvPr id="8" name="Footer Placeholder 7"/>
          <p:cNvSpPr>
            <a:spLocks noGrp="1"/>
          </p:cNvSpPr>
          <p:nvPr>
            <p:ph type="ftr" sz="quarter" idx="11"/>
          </p:nvPr>
        </p:nvSpPr>
        <p:spPr>
          <a:xfrm>
            <a:off x="3644900" y="6657978"/>
            <a:ext cx="4902200" cy="168275"/>
          </a:xfrm>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9" name="Slide Number Placeholder 8"/>
          <p:cNvSpPr>
            <a:spLocks noGrp="1"/>
          </p:cNvSpPr>
          <p:nvPr>
            <p:ph type="sldNum" sz="quarter" idx="12"/>
          </p:nvPr>
        </p:nvSpPr>
        <p:spPr>
          <a:xfrm>
            <a:off x="9256184" y="6657978"/>
            <a:ext cx="2844800" cy="168275"/>
          </a:xfrm>
        </p:spPr>
        <p:txBody>
          <a:bodyPr/>
          <a:lstStyle>
            <a:lvl1pPr>
              <a:defRPr/>
            </a:lvl1pPr>
          </a:lstStyle>
          <a:p>
            <a:fld id="{2A8B70CF-F4E0-463A-B4AA-F29B3589F6B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74688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4733" y="306391"/>
            <a:ext cx="10498667" cy="828675"/>
          </a:xfrm>
        </p:spPr>
        <p:txBody>
          <a:bodyPr/>
          <a:lstStyle/>
          <a:p>
            <a:r>
              <a:rPr lang="en-US"/>
              <a:t>Click to edit Master title style</a:t>
            </a:r>
          </a:p>
        </p:txBody>
      </p:sp>
      <p:sp>
        <p:nvSpPr>
          <p:cNvPr id="3" name="Text Placeholder 2"/>
          <p:cNvSpPr>
            <a:spLocks noGrp="1"/>
          </p:cNvSpPr>
          <p:nvPr>
            <p:ph type="body" sz="half" idx="1"/>
          </p:nvPr>
        </p:nvSpPr>
        <p:spPr>
          <a:xfrm>
            <a:off x="599017" y="1676403"/>
            <a:ext cx="53848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017" y="1676403"/>
            <a:ext cx="53848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33" y="6657978"/>
            <a:ext cx="2514600" cy="168275"/>
          </a:xfrm>
        </p:spPr>
        <p:txBody>
          <a:bodyPr/>
          <a:lstStyle>
            <a:lvl1pPr>
              <a:defRPr/>
            </a:lvl1pPr>
          </a:lstStyle>
          <a:p>
            <a:fld id="{A554A269-7849-47D9-B380-C427F9BA594C}" type="datetime1">
              <a:rPr lang="en-US" smtClean="0">
                <a:solidFill>
                  <a:srgbClr val="000000"/>
                </a:solidFill>
              </a:rPr>
              <a:pPr/>
              <a:t>2/21/2022</a:t>
            </a:fld>
            <a:endParaRPr lang="en-US">
              <a:solidFill>
                <a:srgbClr val="000000"/>
              </a:solidFill>
            </a:endParaRPr>
          </a:p>
        </p:txBody>
      </p:sp>
      <p:sp>
        <p:nvSpPr>
          <p:cNvPr id="6" name="Footer Placeholder 5"/>
          <p:cNvSpPr>
            <a:spLocks noGrp="1"/>
          </p:cNvSpPr>
          <p:nvPr>
            <p:ph type="ftr" sz="quarter" idx="11"/>
          </p:nvPr>
        </p:nvSpPr>
        <p:spPr>
          <a:xfrm>
            <a:off x="3644900" y="6657978"/>
            <a:ext cx="4902200" cy="168275"/>
          </a:xfrm>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7" name="Slide Number Placeholder 6"/>
          <p:cNvSpPr>
            <a:spLocks noGrp="1"/>
          </p:cNvSpPr>
          <p:nvPr>
            <p:ph type="sldNum" sz="quarter" idx="12"/>
          </p:nvPr>
        </p:nvSpPr>
        <p:spPr>
          <a:xfrm>
            <a:off x="9256184" y="6657978"/>
            <a:ext cx="2844800" cy="168275"/>
          </a:xfrm>
        </p:spPr>
        <p:txBody>
          <a:bodyPr/>
          <a:lstStyle>
            <a:lvl1pPr>
              <a:defRPr/>
            </a:lvl1pPr>
          </a:lstStyle>
          <a:p>
            <a:fld id="{875D7499-2122-4141-AAA3-AD86F4EBD7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378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9"/>
          <p:cNvSpPr>
            <a:spLocks noChangeArrowheads="1"/>
          </p:cNvSpPr>
          <p:nvPr/>
        </p:nvSpPr>
        <p:spPr bwMode="auto">
          <a:xfrm>
            <a:off x="0" y="0"/>
            <a:ext cx="12192000" cy="1066800"/>
          </a:xfrm>
          <a:prstGeom prst="rect">
            <a:avLst/>
          </a:prstGeom>
          <a:solidFill>
            <a:srgbClr val="000080"/>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572427" name="Picture 12" descr="louisianaseal.gif (35804 bytes)"/>
          <p:cNvPicPr>
            <a:picLocks noChangeAspect="1" noChangeArrowheads="1"/>
          </p:cNvPicPr>
          <p:nvPr/>
        </p:nvPicPr>
        <p:blipFill>
          <a:blip r:embed="rId2" r:link="rId3" cstate="print"/>
          <a:srcRect/>
          <a:stretch>
            <a:fillRect/>
          </a:stretch>
        </p:blipFill>
        <p:spPr bwMode="auto">
          <a:xfrm>
            <a:off x="8957733" y="236538"/>
            <a:ext cx="2743200" cy="2036762"/>
          </a:xfrm>
          <a:prstGeom prst="rect">
            <a:avLst/>
          </a:prstGeom>
          <a:noFill/>
          <a:ln w="9525">
            <a:noFill/>
            <a:miter lim="800000"/>
            <a:headEnd/>
            <a:tailEnd/>
          </a:ln>
        </p:spPr>
      </p:pic>
    </p:spTree>
    <p:extLst>
      <p:ext uri="{BB962C8B-B14F-4D97-AF65-F5344CB8AC3E}">
        <p14:creationId xmlns:p14="http://schemas.microsoft.com/office/powerpoint/2010/main" val="317108591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67B355E-ED40-4775-9BAA-57299BD75BE2}"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2274D0-1085-476C-9CF8-4B9F47F3115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4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034908-A416-4BF5-9FC1-292DEA4D3548}"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55048-FA92-4756-BB50-535DA19E3584}" type="slidenum">
              <a:rPr lang="en-US" smtClean="0"/>
              <a:t>‹#›</a:t>
            </a:fld>
            <a:endParaRPr lang="en-US"/>
          </a:p>
        </p:txBody>
      </p:sp>
    </p:spTree>
    <p:extLst>
      <p:ext uri="{BB962C8B-B14F-4D97-AF65-F5344CB8AC3E}">
        <p14:creationId xmlns:p14="http://schemas.microsoft.com/office/powerpoint/2010/main" val="296573736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0DD73DE-8FDC-4277-BB71-96513B1A04F3}"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F4C6-13EF-4FBB-B60B-C1D0E16F2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73797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9017" y="1676403"/>
            <a:ext cx="5384800" cy="4449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017" y="1676403"/>
            <a:ext cx="5384800" cy="4449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A973B88-201E-4482-8727-722F78ABC847}" type="datetime1">
              <a:rPr lang="en-US" smtClean="0">
                <a:solidFill>
                  <a:srgbClr val="000000"/>
                </a:solidFill>
              </a:rPr>
              <a:pPr/>
              <a:t>2/21/2022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391218-4152-4E9B-897E-61A0D76006B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2042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B20B0C35-E91B-4490-B8C2-4A9E9B3E3537}" type="datetime1">
              <a:rPr lang="en-US" smtClean="0">
                <a:solidFill>
                  <a:srgbClr val="000000"/>
                </a:solidFill>
              </a:rPr>
              <a:pPr/>
              <a:t>2/21/2022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C5534C4-5841-42D3-B76D-0D6DFD1089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956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81CDE4E2-97BB-42C4-9F3C-5EBF884A06A3}" type="datetime1">
              <a:rPr lang="en-US" smtClean="0">
                <a:solidFill>
                  <a:srgbClr val="000000"/>
                </a:solidFill>
              </a:rPr>
              <a:pPr/>
              <a:t>2/21/2022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708D7C8-53EB-4928-A68A-D29E15CC8F1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962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4184E3F-5CB3-4B70-888E-A4C8392B00A5}" type="datetime1">
              <a:rPr lang="en-US" smtClean="0">
                <a:solidFill>
                  <a:srgbClr val="000000"/>
                </a:solidFill>
              </a:rPr>
              <a:pPr/>
              <a:t>2/21/2022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140B28-7EB5-4B66-A2B1-A6C8B77012E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77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70A11DA-23A8-48B6-825A-5652C2D97377}" type="datetime1">
              <a:rPr lang="en-US" smtClean="0">
                <a:solidFill>
                  <a:srgbClr val="000000"/>
                </a:solidFill>
              </a:rPr>
              <a:pPr/>
              <a:t>2/21/2022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27BB50-33AC-4D37-A6D2-745D1D29264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621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8139BF2-45E7-4505-8EAE-E4F6F7AF8EC1}" type="datetime1">
              <a:rPr lang="en-US" smtClean="0">
                <a:solidFill>
                  <a:srgbClr val="000000"/>
                </a:solidFill>
              </a:rPr>
              <a:pPr/>
              <a:t>2/21/2022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5AD34F-53D6-404B-A1E0-C53D49001EC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268114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8ECE3C2-5DF1-4977-96F9-614E77B5012A}"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CDCF22-C7D5-45BB-98F9-BAF9FAC1BD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09146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2835" y="306391"/>
            <a:ext cx="2840567" cy="5819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9017" y="306391"/>
            <a:ext cx="8320616"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5921956-5B93-4DFD-BA28-B3E945E6B229}"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5A047B-563D-4B40-9AA8-5C8BCCC4CA4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877648"/>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64733" y="306391"/>
            <a:ext cx="10498667" cy="828675"/>
          </a:xfrm>
        </p:spPr>
        <p:txBody>
          <a:bodyPr/>
          <a:lstStyle/>
          <a:p>
            <a:r>
              <a:rPr lang="en-US"/>
              <a:t>Click to edit Master title style</a:t>
            </a:r>
          </a:p>
        </p:txBody>
      </p:sp>
      <p:sp>
        <p:nvSpPr>
          <p:cNvPr id="3" name="Table Placeholder 2"/>
          <p:cNvSpPr>
            <a:spLocks noGrp="1"/>
          </p:cNvSpPr>
          <p:nvPr>
            <p:ph type="tbl" idx="1"/>
          </p:nvPr>
        </p:nvSpPr>
        <p:spPr>
          <a:xfrm>
            <a:off x="599017" y="1676403"/>
            <a:ext cx="10972800" cy="4449763"/>
          </a:xfrm>
        </p:spPr>
        <p:txBody>
          <a:bodyPr/>
          <a:lstStyle/>
          <a:p>
            <a:r>
              <a:rPr lang="en-US"/>
              <a:t>Click icon to add table</a:t>
            </a:r>
          </a:p>
        </p:txBody>
      </p:sp>
      <p:sp>
        <p:nvSpPr>
          <p:cNvPr id="4" name="Date Placeholder 3"/>
          <p:cNvSpPr>
            <a:spLocks noGrp="1"/>
          </p:cNvSpPr>
          <p:nvPr>
            <p:ph type="dt" sz="half" idx="10"/>
          </p:nvPr>
        </p:nvSpPr>
        <p:spPr>
          <a:xfrm>
            <a:off x="80433" y="6657978"/>
            <a:ext cx="2514600" cy="168275"/>
          </a:xfrm>
        </p:spPr>
        <p:txBody>
          <a:bodyPr/>
          <a:lstStyle>
            <a:lvl1pPr>
              <a:defRPr/>
            </a:lvl1pPr>
          </a:lstStyle>
          <a:p>
            <a:fld id="{9630FD2A-6A85-4B2B-B2F7-4770ED6C0255}" type="datetime1">
              <a:rPr lang="en-US" smtClean="0">
                <a:solidFill>
                  <a:srgbClr val="000000"/>
                </a:solidFill>
              </a:rPr>
              <a:pPr/>
              <a:t>2/21/2022</a:t>
            </a:fld>
            <a:endParaRPr lang="en-US">
              <a:solidFill>
                <a:srgbClr val="000000"/>
              </a:solidFill>
            </a:endParaRPr>
          </a:p>
        </p:txBody>
      </p:sp>
      <p:sp>
        <p:nvSpPr>
          <p:cNvPr id="5" name="Footer Placeholder 4"/>
          <p:cNvSpPr>
            <a:spLocks noGrp="1"/>
          </p:cNvSpPr>
          <p:nvPr>
            <p:ph type="ftr" sz="quarter" idx="11"/>
          </p:nvPr>
        </p:nvSpPr>
        <p:spPr>
          <a:xfrm>
            <a:off x="3644900" y="6657978"/>
            <a:ext cx="4902200" cy="168275"/>
          </a:xfrm>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6" name="Slide Number Placeholder 5"/>
          <p:cNvSpPr>
            <a:spLocks noGrp="1"/>
          </p:cNvSpPr>
          <p:nvPr>
            <p:ph type="sldNum" sz="quarter" idx="12"/>
          </p:nvPr>
        </p:nvSpPr>
        <p:spPr>
          <a:xfrm>
            <a:off x="9256184" y="6657978"/>
            <a:ext cx="2844800" cy="168275"/>
          </a:xfrm>
        </p:spPr>
        <p:txBody>
          <a:bodyPr/>
          <a:lstStyle>
            <a:lvl1pPr>
              <a:defRPr/>
            </a:lvl1pPr>
          </a:lstStyle>
          <a:p>
            <a:fld id="{8FC79556-FECD-4C65-BEC3-E9E75607B05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4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D8590-D3D1-4A7B-AE04-56D53CB06211}" type="datetime1">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55048-FA92-4756-BB50-535DA19E3584}" type="slidenum">
              <a:rPr lang="en-US" smtClean="0"/>
              <a:t>‹#›</a:t>
            </a:fld>
            <a:endParaRPr lang="en-US"/>
          </a:p>
        </p:txBody>
      </p:sp>
    </p:spTree>
    <p:extLst>
      <p:ext uri="{BB962C8B-B14F-4D97-AF65-F5344CB8AC3E}">
        <p14:creationId xmlns:p14="http://schemas.microsoft.com/office/powerpoint/2010/main" val="302838410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4733" y="306391"/>
            <a:ext cx="10498667" cy="828675"/>
          </a:xfrm>
        </p:spPr>
        <p:txBody>
          <a:bodyPr/>
          <a:lstStyle/>
          <a:p>
            <a:r>
              <a:rPr lang="en-US"/>
              <a:t>Click to edit Master title style</a:t>
            </a:r>
          </a:p>
        </p:txBody>
      </p:sp>
      <p:sp>
        <p:nvSpPr>
          <p:cNvPr id="3" name="Text Placeholder 2"/>
          <p:cNvSpPr>
            <a:spLocks noGrp="1"/>
          </p:cNvSpPr>
          <p:nvPr>
            <p:ph type="body" sz="half" idx="1"/>
          </p:nvPr>
        </p:nvSpPr>
        <p:spPr>
          <a:xfrm>
            <a:off x="599017" y="1676403"/>
            <a:ext cx="53848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7017" y="1676400"/>
            <a:ext cx="53848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7017" y="3976691"/>
            <a:ext cx="53848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80433" y="6657978"/>
            <a:ext cx="2514600" cy="168275"/>
          </a:xfrm>
        </p:spPr>
        <p:txBody>
          <a:bodyPr/>
          <a:lstStyle>
            <a:lvl1pPr>
              <a:defRPr/>
            </a:lvl1pPr>
          </a:lstStyle>
          <a:p>
            <a:fld id="{6CE57624-CE6E-43BB-820A-A6984F601085}" type="datetime1">
              <a:rPr lang="en-US" smtClean="0">
                <a:solidFill>
                  <a:srgbClr val="000000"/>
                </a:solidFill>
              </a:rPr>
              <a:pPr/>
              <a:t>2/21/2022</a:t>
            </a:fld>
            <a:endParaRPr lang="en-US">
              <a:solidFill>
                <a:srgbClr val="000000"/>
              </a:solidFill>
            </a:endParaRPr>
          </a:p>
        </p:txBody>
      </p:sp>
      <p:sp>
        <p:nvSpPr>
          <p:cNvPr id="7" name="Footer Placeholder 6"/>
          <p:cNvSpPr>
            <a:spLocks noGrp="1"/>
          </p:cNvSpPr>
          <p:nvPr>
            <p:ph type="ftr" sz="quarter" idx="11"/>
          </p:nvPr>
        </p:nvSpPr>
        <p:spPr>
          <a:xfrm>
            <a:off x="3644900" y="6657978"/>
            <a:ext cx="4902200" cy="168275"/>
          </a:xfrm>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8" name="Slide Number Placeholder 7"/>
          <p:cNvSpPr>
            <a:spLocks noGrp="1"/>
          </p:cNvSpPr>
          <p:nvPr>
            <p:ph type="sldNum" sz="quarter" idx="12"/>
          </p:nvPr>
        </p:nvSpPr>
        <p:spPr>
          <a:xfrm>
            <a:off x="9256184" y="6657978"/>
            <a:ext cx="2844800" cy="168275"/>
          </a:xfrm>
        </p:spPr>
        <p:txBody>
          <a:bodyPr/>
          <a:lstStyle>
            <a:lvl1pPr>
              <a:defRPr/>
            </a:lvl1pPr>
          </a:lstStyle>
          <a:p>
            <a:fld id="{297C756A-3EA2-4A9C-97BE-05AEEB1C8D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55672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4733" y="306391"/>
            <a:ext cx="10498667" cy="828675"/>
          </a:xfrm>
        </p:spPr>
        <p:txBody>
          <a:bodyPr/>
          <a:lstStyle/>
          <a:p>
            <a:r>
              <a:rPr lang="en-US"/>
              <a:t>Click to edit Master title style</a:t>
            </a:r>
          </a:p>
        </p:txBody>
      </p:sp>
      <p:sp>
        <p:nvSpPr>
          <p:cNvPr id="3" name="Content Placeholder 2"/>
          <p:cNvSpPr>
            <a:spLocks noGrp="1"/>
          </p:cNvSpPr>
          <p:nvPr>
            <p:ph sz="half" idx="1"/>
          </p:nvPr>
        </p:nvSpPr>
        <p:spPr>
          <a:xfrm>
            <a:off x="599017" y="1676403"/>
            <a:ext cx="53848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7017" y="1676400"/>
            <a:ext cx="53848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7017" y="3976691"/>
            <a:ext cx="53848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80433" y="6657978"/>
            <a:ext cx="2514600" cy="168275"/>
          </a:xfrm>
        </p:spPr>
        <p:txBody>
          <a:bodyPr/>
          <a:lstStyle>
            <a:lvl1pPr>
              <a:defRPr/>
            </a:lvl1pPr>
          </a:lstStyle>
          <a:p>
            <a:fld id="{981368E7-147E-4DE8-AAB6-003717762177}" type="datetime1">
              <a:rPr lang="en-US" smtClean="0">
                <a:solidFill>
                  <a:srgbClr val="000000"/>
                </a:solidFill>
              </a:rPr>
              <a:pPr/>
              <a:t>2/21/2022</a:t>
            </a:fld>
            <a:endParaRPr lang="en-US">
              <a:solidFill>
                <a:srgbClr val="000000"/>
              </a:solidFill>
            </a:endParaRPr>
          </a:p>
        </p:txBody>
      </p:sp>
      <p:sp>
        <p:nvSpPr>
          <p:cNvPr id="7" name="Footer Placeholder 6"/>
          <p:cNvSpPr>
            <a:spLocks noGrp="1"/>
          </p:cNvSpPr>
          <p:nvPr>
            <p:ph type="ftr" sz="quarter" idx="11"/>
          </p:nvPr>
        </p:nvSpPr>
        <p:spPr>
          <a:xfrm>
            <a:off x="3644900" y="6657978"/>
            <a:ext cx="4902200" cy="168275"/>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9256184" y="6657978"/>
            <a:ext cx="2844800" cy="168275"/>
          </a:xfrm>
        </p:spPr>
        <p:txBody>
          <a:bodyPr/>
          <a:lstStyle>
            <a:lvl1pPr>
              <a:defRPr/>
            </a:lvl1pPr>
          </a:lstStyle>
          <a:p>
            <a:pPr>
              <a:defRPr/>
            </a:pPr>
            <a:fld id="{808C1B37-308A-4B4F-BAA4-9D3D304A4E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94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4733" y="306391"/>
            <a:ext cx="10498667" cy="828675"/>
          </a:xfrm>
        </p:spPr>
        <p:txBody>
          <a:bodyPr/>
          <a:lstStyle/>
          <a:p>
            <a:r>
              <a:rPr lang="en-US"/>
              <a:t>Click to edit Master title style</a:t>
            </a:r>
          </a:p>
        </p:txBody>
      </p:sp>
      <p:sp>
        <p:nvSpPr>
          <p:cNvPr id="3" name="Content Placeholder 2"/>
          <p:cNvSpPr>
            <a:spLocks noGrp="1"/>
          </p:cNvSpPr>
          <p:nvPr>
            <p:ph sz="quarter" idx="1"/>
          </p:nvPr>
        </p:nvSpPr>
        <p:spPr>
          <a:xfrm>
            <a:off x="599017" y="1676400"/>
            <a:ext cx="53848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7017" y="1676400"/>
            <a:ext cx="53848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99017" y="3976691"/>
            <a:ext cx="53848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7017" y="3976691"/>
            <a:ext cx="53848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33" y="6657978"/>
            <a:ext cx="2514600" cy="168275"/>
          </a:xfrm>
        </p:spPr>
        <p:txBody>
          <a:bodyPr/>
          <a:lstStyle>
            <a:lvl1pPr>
              <a:defRPr/>
            </a:lvl1pPr>
          </a:lstStyle>
          <a:p>
            <a:fld id="{A2152AD0-B220-4B4A-865D-6B82D940CDD8}" type="datetime1">
              <a:rPr lang="en-US" smtClean="0">
                <a:solidFill>
                  <a:srgbClr val="000000"/>
                </a:solidFill>
              </a:rPr>
              <a:pPr/>
              <a:t>2/21/2022</a:t>
            </a:fld>
            <a:endParaRPr lang="en-US">
              <a:solidFill>
                <a:srgbClr val="000000"/>
              </a:solidFill>
            </a:endParaRPr>
          </a:p>
        </p:txBody>
      </p:sp>
      <p:sp>
        <p:nvSpPr>
          <p:cNvPr id="8" name="Footer Placeholder 7"/>
          <p:cNvSpPr>
            <a:spLocks noGrp="1"/>
          </p:cNvSpPr>
          <p:nvPr>
            <p:ph type="ftr" sz="quarter" idx="11"/>
          </p:nvPr>
        </p:nvSpPr>
        <p:spPr>
          <a:xfrm>
            <a:off x="3644900" y="6657978"/>
            <a:ext cx="4902200" cy="168275"/>
          </a:xfrm>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9" name="Slide Number Placeholder 8"/>
          <p:cNvSpPr>
            <a:spLocks noGrp="1"/>
          </p:cNvSpPr>
          <p:nvPr>
            <p:ph type="sldNum" sz="quarter" idx="12"/>
          </p:nvPr>
        </p:nvSpPr>
        <p:spPr>
          <a:xfrm>
            <a:off x="9256184" y="6657978"/>
            <a:ext cx="2844800" cy="168275"/>
          </a:xfrm>
        </p:spPr>
        <p:txBody>
          <a:bodyPr/>
          <a:lstStyle>
            <a:lvl1pPr>
              <a:defRPr/>
            </a:lvl1pPr>
          </a:lstStyle>
          <a:p>
            <a:fld id="{2A8B70CF-F4E0-463A-B4AA-F29B3589F6B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1911120"/>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4733" y="306391"/>
            <a:ext cx="10498667" cy="828675"/>
          </a:xfrm>
        </p:spPr>
        <p:txBody>
          <a:bodyPr/>
          <a:lstStyle/>
          <a:p>
            <a:r>
              <a:rPr lang="en-US"/>
              <a:t>Click to edit Master title style</a:t>
            </a:r>
          </a:p>
        </p:txBody>
      </p:sp>
      <p:sp>
        <p:nvSpPr>
          <p:cNvPr id="3" name="Text Placeholder 2"/>
          <p:cNvSpPr>
            <a:spLocks noGrp="1"/>
          </p:cNvSpPr>
          <p:nvPr>
            <p:ph type="body" sz="half" idx="1"/>
          </p:nvPr>
        </p:nvSpPr>
        <p:spPr>
          <a:xfrm>
            <a:off x="599017" y="1676403"/>
            <a:ext cx="53848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017" y="1676403"/>
            <a:ext cx="53848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33" y="6657978"/>
            <a:ext cx="2514600" cy="168275"/>
          </a:xfrm>
        </p:spPr>
        <p:txBody>
          <a:bodyPr/>
          <a:lstStyle>
            <a:lvl1pPr>
              <a:defRPr/>
            </a:lvl1pPr>
          </a:lstStyle>
          <a:p>
            <a:fld id="{A554A269-7849-47D9-B380-C427F9BA594C}" type="datetime1">
              <a:rPr lang="en-US" smtClean="0">
                <a:solidFill>
                  <a:srgbClr val="000000"/>
                </a:solidFill>
              </a:rPr>
              <a:pPr/>
              <a:t>2/21/2022</a:t>
            </a:fld>
            <a:endParaRPr lang="en-US">
              <a:solidFill>
                <a:srgbClr val="000000"/>
              </a:solidFill>
            </a:endParaRPr>
          </a:p>
        </p:txBody>
      </p:sp>
      <p:sp>
        <p:nvSpPr>
          <p:cNvPr id="6" name="Footer Placeholder 5"/>
          <p:cNvSpPr>
            <a:spLocks noGrp="1"/>
          </p:cNvSpPr>
          <p:nvPr>
            <p:ph type="ftr" sz="quarter" idx="11"/>
          </p:nvPr>
        </p:nvSpPr>
        <p:spPr>
          <a:xfrm>
            <a:off x="3644900" y="6657978"/>
            <a:ext cx="4902200" cy="168275"/>
          </a:xfrm>
        </p:spPr>
        <p:txBody>
          <a:bodyPr/>
          <a:lstStyle>
            <a:lvl1pPr>
              <a:defRPr/>
            </a:lvl1pPr>
          </a:lstStyle>
          <a:p>
            <a:r>
              <a:rPr lang="en-US" smtClean="0">
                <a:solidFill>
                  <a:srgbClr val="000000"/>
                </a:solidFill>
              </a:rPr>
              <a:t>PMO-XX-XXX Validation Session Slide Deck TEMPLATE - v1.0</a:t>
            </a:r>
            <a:endParaRPr lang="en-US">
              <a:solidFill>
                <a:srgbClr val="000000"/>
              </a:solidFill>
            </a:endParaRPr>
          </a:p>
        </p:txBody>
      </p:sp>
      <p:sp>
        <p:nvSpPr>
          <p:cNvPr id="7" name="Slide Number Placeholder 6"/>
          <p:cNvSpPr>
            <a:spLocks noGrp="1"/>
          </p:cNvSpPr>
          <p:nvPr>
            <p:ph type="sldNum" sz="quarter" idx="12"/>
          </p:nvPr>
        </p:nvSpPr>
        <p:spPr>
          <a:xfrm>
            <a:off x="9256184" y="6657978"/>
            <a:ext cx="2844800" cy="168275"/>
          </a:xfrm>
        </p:spPr>
        <p:txBody>
          <a:bodyPr/>
          <a:lstStyle>
            <a:lvl1pPr>
              <a:defRPr/>
            </a:lvl1pPr>
          </a:lstStyle>
          <a:p>
            <a:fld id="{875D7499-2122-4141-AAA3-AD86F4EBD7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6584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2346FD-B9D4-4624-8425-4684E472C974}" type="datetime1">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155048-FA92-4756-BB50-535DA19E3584}" type="slidenum">
              <a:rPr lang="en-US" smtClean="0"/>
              <a:t>‹#›</a:t>
            </a:fld>
            <a:endParaRPr lang="en-US"/>
          </a:p>
        </p:txBody>
      </p:sp>
    </p:spTree>
    <p:extLst>
      <p:ext uri="{BB962C8B-B14F-4D97-AF65-F5344CB8AC3E}">
        <p14:creationId xmlns:p14="http://schemas.microsoft.com/office/powerpoint/2010/main" val="20900352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38125"/>
            <a:ext cx="10515600" cy="1325563"/>
          </a:xfrm>
        </p:spPr>
        <p:txBody>
          <a:bodyPr/>
          <a:lstStyle>
            <a:lvl1pPr>
              <a:defRPr>
                <a:latin typeface="+mn-l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9118600" y="6356350"/>
            <a:ext cx="2743200" cy="365125"/>
          </a:xfrm>
        </p:spPr>
        <p:txBody>
          <a:bodyPr/>
          <a:lstStyle>
            <a:lvl1pPr>
              <a:defRPr>
                <a:solidFill>
                  <a:schemeClr val="tx1"/>
                </a:solidFill>
              </a:defRPr>
            </a:lvl1pPr>
          </a:lstStyle>
          <a:p>
            <a:fld id="{86155048-FA92-4756-BB50-535DA19E3584}" type="slidenum">
              <a:rPr lang="en-US" smtClean="0"/>
              <a:pPr/>
              <a:t>‹#›</a:t>
            </a:fld>
            <a:endParaRPr lang="en-US" dirty="0"/>
          </a:p>
        </p:txBody>
      </p:sp>
      <p:sp>
        <p:nvSpPr>
          <p:cNvPr id="7" name="Rectangle 6"/>
          <p:cNvSpPr/>
          <p:nvPr userDrawn="1"/>
        </p:nvSpPr>
        <p:spPr>
          <a:xfrm>
            <a:off x="0" y="0"/>
            <a:ext cx="12192000" cy="169881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http://louisiana.gov/images/misc/state_seal_color3.png"/>
          <p:cNvPicPr>
            <a:picLocks noChangeAspect="1" noChangeArrowheads="1"/>
          </p:cNvPicPr>
          <p:nvPr userDrawn="1"/>
        </p:nvPicPr>
        <p:blipFill>
          <a:blip r:embed="rId2" cstate="print"/>
          <a:srcRect/>
          <a:stretch>
            <a:fillRect/>
          </a:stretch>
        </p:blipFill>
        <p:spPr bwMode="auto">
          <a:xfrm>
            <a:off x="10665012" y="439271"/>
            <a:ext cx="1057836" cy="1057836"/>
          </a:xfrm>
          <a:prstGeom prst="rect">
            <a:avLst/>
          </a:prstGeom>
          <a:noFill/>
          <a:ln w="9525">
            <a:noFill/>
            <a:miter lim="800000"/>
            <a:headEnd/>
            <a:tailEnd/>
          </a:ln>
        </p:spPr>
      </p:pic>
    </p:spTree>
    <p:extLst>
      <p:ext uri="{BB962C8B-B14F-4D97-AF65-F5344CB8AC3E}">
        <p14:creationId xmlns:p14="http://schemas.microsoft.com/office/powerpoint/2010/main" val="31384888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455CF-C8EB-4FAC-8035-718846CDD2F1}" type="datetime1">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118600" y="6356350"/>
            <a:ext cx="2743200" cy="365125"/>
          </a:xfrm>
        </p:spPr>
        <p:txBody>
          <a:bodyPr/>
          <a:lstStyle>
            <a:lvl1pPr>
              <a:defRPr>
                <a:solidFill>
                  <a:schemeClr val="tx1"/>
                </a:solidFill>
              </a:defRPr>
            </a:lvl1pPr>
          </a:lstStyle>
          <a:p>
            <a:fld id="{86155048-FA92-4756-BB50-535DA19E3584}" type="slidenum">
              <a:rPr lang="en-US" smtClean="0"/>
              <a:pPr/>
              <a:t>‹#›</a:t>
            </a:fld>
            <a:endParaRPr lang="en-US" dirty="0"/>
          </a:p>
        </p:txBody>
      </p:sp>
    </p:spTree>
    <p:extLst>
      <p:ext uri="{BB962C8B-B14F-4D97-AF65-F5344CB8AC3E}">
        <p14:creationId xmlns:p14="http://schemas.microsoft.com/office/powerpoint/2010/main" val="29255353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FD7CF-E6AC-4008-B1E9-3D2BD42BA851}" type="datetime1">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55048-FA92-4756-BB50-535DA19E3584}" type="slidenum">
              <a:rPr lang="en-US" smtClean="0"/>
              <a:t>‹#›</a:t>
            </a:fld>
            <a:endParaRPr lang="en-US"/>
          </a:p>
        </p:txBody>
      </p:sp>
    </p:spTree>
    <p:extLst>
      <p:ext uri="{BB962C8B-B14F-4D97-AF65-F5344CB8AC3E}">
        <p14:creationId xmlns:p14="http://schemas.microsoft.com/office/powerpoint/2010/main" val="31370618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B01950-8775-47E6-8509-510AC61B5050}" type="datetime1">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55048-FA92-4756-BB50-535DA19E3584}" type="slidenum">
              <a:rPr lang="en-US" smtClean="0"/>
              <a:t>‹#›</a:t>
            </a:fld>
            <a:endParaRPr lang="en-US"/>
          </a:p>
        </p:txBody>
      </p:sp>
    </p:spTree>
    <p:extLst>
      <p:ext uri="{BB962C8B-B14F-4D97-AF65-F5344CB8AC3E}">
        <p14:creationId xmlns:p14="http://schemas.microsoft.com/office/powerpoint/2010/main" val="31751756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http://www.ag.state.la.us/louisianaseal.gif"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http://www.ag.state.la.us/louisianaseal.gif" TargetMode="Externa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5BC71-7CBA-4B9A-B337-045B66FE1A58}" type="datetime1">
              <a:rPr lang="en-US" smtClean="0"/>
              <a:t>2/21/2022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55048-FA92-4756-BB50-535DA19E3584}" type="slidenum">
              <a:rPr lang="en-US" smtClean="0"/>
              <a:t>‹#›</a:t>
            </a:fld>
            <a:endParaRPr lang="en-US"/>
          </a:p>
        </p:txBody>
      </p:sp>
    </p:spTree>
    <p:extLst>
      <p:ext uri="{BB962C8B-B14F-4D97-AF65-F5344CB8AC3E}">
        <p14:creationId xmlns:p14="http://schemas.microsoft.com/office/powerpoint/2010/main" val="1592864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bwMode="auto">
          <a:xfrm>
            <a:off x="1464733" y="306391"/>
            <a:ext cx="10498667"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1395" name="Rectangle 3"/>
          <p:cNvSpPr>
            <a:spLocks noGrp="1" noChangeArrowheads="1"/>
          </p:cNvSpPr>
          <p:nvPr>
            <p:ph type="body" idx="1"/>
          </p:nvPr>
        </p:nvSpPr>
        <p:spPr bwMode="auto">
          <a:xfrm>
            <a:off x="599017" y="1676403"/>
            <a:ext cx="10972800" cy="4449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571396" name="Rectangle 4"/>
          <p:cNvSpPr>
            <a:spLocks noGrp="1" noChangeArrowheads="1"/>
          </p:cNvSpPr>
          <p:nvPr>
            <p:ph type="dt" sz="half" idx="2"/>
          </p:nvPr>
        </p:nvSpPr>
        <p:spPr bwMode="auto">
          <a:xfrm>
            <a:off x="80433" y="6657978"/>
            <a:ext cx="2514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525">
                <a:cs typeface="+mn-cs"/>
              </a:defRPr>
            </a:lvl1pPr>
          </a:lstStyle>
          <a:p>
            <a:fld id="{AA45C15E-3276-4ADA-B5AF-8CBEAEDCDC0C}" type="datetime1">
              <a:rPr lang="en-US" smtClean="0">
                <a:solidFill>
                  <a:srgbClr val="000000"/>
                </a:solidFill>
              </a:rPr>
              <a:pPr/>
              <a:t>2/21/2022</a:t>
            </a:fld>
            <a:endParaRPr lang="en-US">
              <a:solidFill>
                <a:srgbClr val="000000"/>
              </a:solidFill>
            </a:endParaRPr>
          </a:p>
        </p:txBody>
      </p:sp>
      <p:sp>
        <p:nvSpPr>
          <p:cNvPr id="571397" name="Rectangle 5"/>
          <p:cNvSpPr>
            <a:spLocks noGrp="1" noChangeArrowheads="1"/>
          </p:cNvSpPr>
          <p:nvPr>
            <p:ph type="ftr" sz="quarter" idx="3"/>
          </p:nvPr>
        </p:nvSpPr>
        <p:spPr bwMode="auto">
          <a:xfrm>
            <a:off x="3644900" y="6657978"/>
            <a:ext cx="4902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525">
                <a:cs typeface="+mn-cs"/>
              </a:defRPr>
            </a:lvl1pPr>
          </a:lstStyle>
          <a:p>
            <a:r>
              <a:rPr lang="en-US" smtClean="0">
                <a:solidFill>
                  <a:srgbClr val="000000"/>
                </a:solidFill>
              </a:rPr>
              <a:t>PMO-XX-XXX Validation Session Slide Deck TEMPLATE - v1.0</a:t>
            </a:r>
            <a:endParaRPr lang="en-US">
              <a:solidFill>
                <a:srgbClr val="000000"/>
              </a:solidFill>
            </a:endParaRPr>
          </a:p>
        </p:txBody>
      </p:sp>
      <p:sp>
        <p:nvSpPr>
          <p:cNvPr id="571398" name="Rectangle 6"/>
          <p:cNvSpPr>
            <a:spLocks noGrp="1" noChangeArrowheads="1"/>
          </p:cNvSpPr>
          <p:nvPr>
            <p:ph type="sldNum" sz="quarter" idx="4"/>
          </p:nvPr>
        </p:nvSpPr>
        <p:spPr bwMode="auto">
          <a:xfrm>
            <a:off x="9256184" y="6657978"/>
            <a:ext cx="28448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600" b="1">
                <a:cs typeface="+mn-cs"/>
              </a:defRPr>
            </a:lvl1pPr>
          </a:lstStyle>
          <a:p>
            <a:fld id="{F462368E-0E0F-449F-988D-346239C47B4E}" type="slidenum">
              <a:rPr lang="en-US" smtClean="0">
                <a:solidFill>
                  <a:srgbClr val="000000"/>
                </a:solidFill>
              </a:rPr>
              <a:pPr/>
              <a:t>‹#›</a:t>
            </a:fld>
            <a:endParaRPr lang="en-US">
              <a:solidFill>
                <a:srgbClr val="000000"/>
              </a:solidFill>
            </a:endParaRPr>
          </a:p>
        </p:txBody>
      </p:sp>
      <p:sp>
        <p:nvSpPr>
          <p:cNvPr id="571400" name="Rectangle 8"/>
          <p:cNvSpPr>
            <a:spLocks noChangeArrowheads="1"/>
          </p:cNvSpPr>
          <p:nvPr/>
        </p:nvSpPr>
        <p:spPr bwMode="auto">
          <a:xfrm>
            <a:off x="0" y="0"/>
            <a:ext cx="12192000" cy="228600"/>
          </a:xfrm>
          <a:prstGeom prst="rect">
            <a:avLst/>
          </a:prstGeom>
          <a:solidFill>
            <a:srgbClr val="CCA62B"/>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a:endParaRPr>
          </a:p>
        </p:txBody>
      </p:sp>
      <p:sp>
        <p:nvSpPr>
          <p:cNvPr id="1033" name="Rectangle 9"/>
          <p:cNvSpPr>
            <a:spLocks noChangeArrowheads="1"/>
          </p:cNvSpPr>
          <p:nvPr/>
        </p:nvSpPr>
        <p:spPr bwMode="auto">
          <a:xfrm>
            <a:off x="0" y="0"/>
            <a:ext cx="12192000" cy="228600"/>
          </a:xfrm>
          <a:prstGeom prst="rect">
            <a:avLst/>
          </a:prstGeom>
          <a:solidFill>
            <a:srgbClr val="000080"/>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571404" name="Picture 10" descr="louisianaseal.gif (35804 bytes)"/>
          <p:cNvPicPr>
            <a:picLocks noChangeAspect="1" noChangeArrowheads="1"/>
          </p:cNvPicPr>
          <p:nvPr/>
        </p:nvPicPr>
        <p:blipFill>
          <a:blip r:embed="rId18" r:link="rId19" cstate="print"/>
          <a:srcRect/>
          <a:stretch>
            <a:fillRect/>
          </a:stretch>
        </p:blipFill>
        <p:spPr bwMode="auto">
          <a:xfrm>
            <a:off x="270933" y="336550"/>
            <a:ext cx="1035051" cy="768350"/>
          </a:xfrm>
          <a:prstGeom prst="rect">
            <a:avLst/>
          </a:prstGeom>
          <a:noFill/>
          <a:ln w="9525">
            <a:noFill/>
            <a:miter lim="800000"/>
            <a:headEnd/>
            <a:tailEnd/>
          </a:ln>
        </p:spPr>
      </p:pic>
      <p:sp>
        <p:nvSpPr>
          <p:cNvPr id="571405" name="Line 13"/>
          <p:cNvSpPr>
            <a:spLocks noChangeShapeType="1"/>
          </p:cNvSpPr>
          <p:nvPr/>
        </p:nvSpPr>
        <p:spPr bwMode="auto">
          <a:xfrm>
            <a:off x="0" y="1219200"/>
            <a:ext cx="1219200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5469855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lvl1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2pPr>
      <a:lvl3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3pPr>
      <a:lvl4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4pPr>
      <a:lvl5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5pPr>
      <a:lvl6pPr marL="342900"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6pPr>
      <a:lvl7pPr marL="685800"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7pPr>
      <a:lvl8pPr marL="1028700"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8pPr>
      <a:lvl9pPr marL="1371600"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9pPr>
    </p:titleStyle>
    <p:bodyStyle>
      <a:lvl1pPr marL="257175" indent="-257175" algn="l" rtl="0" eaLnBrk="1" fontAlgn="base" hangingPunct="1">
        <a:spcBef>
          <a:spcPct val="20000"/>
        </a:spcBef>
        <a:spcAft>
          <a:spcPct val="0"/>
        </a:spcAft>
        <a:buClr>
          <a:srgbClr val="000099"/>
        </a:buClr>
        <a:buFont typeface="Wingdings" pitchFamily="2" charset="2"/>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1800">
          <a:solidFill>
            <a:schemeClr val="tx1"/>
          </a:solidFill>
          <a:latin typeface="+mn-lt"/>
          <a:cs typeface="+mn-cs"/>
        </a:defRPr>
      </a:lvl2pPr>
      <a:lvl3pPr marL="857250" indent="-171450" algn="l" rtl="0" eaLnBrk="1" fontAlgn="base" hangingPunct="1">
        <a:spcBef>
          <a:spcPct val="20000"/>
        </a:spcBef>
        <a:spcAft>
          <a:spcPct val="0"/>
        </a:spcAft>
        <a:buChar char="•"/>
        <a:defRPr sz="1800">
          <a:solidFill>
            <a:schemeClr val="tx1"/>
          </a:solidFill>
          <a:latin typeface="+mn-lt"/>
          <a:cs typeface="+mn-cs"/>
        </a:defRPr>
      </a:lvl3pPr>
      <a:lvl4pPr marL="1200150" indent="-171450" algn="l" rtl="0" eaLnBrk="1" fontAlgn="base" hangingPunct="1">
        <a:spcBef>
          <a:spcPct val="20000"/>
        </a:spcBef>
        <a:spcAft>
          <a:spcPct val="0"/>
        </a:spcAft>
        <a:defRPr sz="1500">
          <a:solidFill>
            <a:schemeClr val="tx1"/>
          </a:solidFill>
          <a:latin typeface="+mn-lt"/>
          <a:cs typeface="+mn-cs"/>
        </a:defRPr>
      </a:lvl4pPr>
      <a:lvl5pPr marL="1543050" indent="-171450" algn="l" rtl="0" eaLnBrk="1" fontAlgn="base" hangingPunct="1">
        <a:spcBef>
          <a:spcPct val="20000"/>
        </a:spcBef>
        <a:spcAft>
          <a:spcPct val="0"/>
        </a:spcAft>
        <a:buChar char="»"/>
        <a:defRPr sz="1500">
          <a:solidFill>
            <a:schemeClr val="tx1"/>
          </a:solidFill>
          <a:latin typeface="+mn-lt"/>
          <a:cs typeface="+mn-cs"/>
        </a:defRPr>
      </a:lvl5pPr>
      <a:lvl6pPr marL="1885950" indent="-171450" algn="l" rtl="0" eaLnBrk="1" fontAlgn="base" hangingPunct="1">
        <a:spcBef>
          <a:spcPct val="20000"/>
        </a:spcBef>
        <a:spcAft>
          <a:spcPct val="0"/>
        </a:spcAft>
        <a:buChar char="»"/>
        <a:defRPr sz="1500">
          <a:solidFill>
            <a:schemeClr val="tx1"/>
          </a:solidFill>
          <a:latin typeface="+mn-lt"/>
          <a:cs typeface="+mn-cs"/>
        </a:defRPr>
      </a:lvl6pPr>
      <a:lvl7pPr marL="2228850" indent="-171450" algn="l" rtl="0" eaLnBrk="1" fontAlgn="base" hangingPunct="1">
        <a:spcBef>
          <a:spcPct val="20000"/>
        </a:spcBef>
        <a:spcAft>
          <a:spcPct val="0"/>
        </a:spcAft>
        <a:buChar char="»"/>
        <a:defRPr sz="1500">
          <a:solidFill>
            <a:schemeClr val="tx1"/>
          </a:solidFill>
          <a:latin typeface="+mn-lt"/>
          <a:cs typeface="+mn-cs"/>
        </a:defRPr>
      </a:lvl7pPr>
      <a:lvl8pPr marL="2571750" indent="-171450" algn="l" rtl="0" eaLnBrk="1" fontAlgn="base" hangingPunct="1">
        <a:spcBef>
          <a:spcPct val="20000"/>
        </a:spcBef>
        <a:spcAft>
          <a:spcPct val="0"/>
        </a:spcAft>
        <a:buChar char="»"/>
        <a:defRPr sz="1500">
          <a:solidFill>
            <a:schemeClr val="tx1"/>
          </a:solidFill>
          <a:latin typeface="+mn-lt"/>
          <a:cs typeface="+mn-cs"/>
        </a:defRPr>
      </a:lvl8pPr>
      <a:lvl9pPr marL="2914650" indent="-171450" algn="l" rtl="0" eaLnBrk="1" fontAlgn="base" hangingPunct="1">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bwMode="auto">
          <a:xfrm>
            <a:off x="1464733" y="306391"/>
            <a:ext cx="10498667"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1395" name="Rectangle 3"/>
          <p:cNvSpPr>
            <a:spLocks noGrp="1" noChangeArrowheads="1"/>
          </p:cNvSpPr>
          <p:nvPr>
            <p:ph type="body" idx="1"/>
          </p:nvPr>
        </p:nvSpPr>
        <p:spPr bwMode="auto">
          <a:xfrm>
            <a:off x="599017" y="1676403"/>
            <a:ext cx="10972800" cy="4449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571396" name="Rectangle 4"/>
          <p:cNvSpPr>
            <a:spLocks noGrp="1" noChangeArrowheads="1"/>
          </p:cNvSpPr>
          <p:nvPr>
            <p:ph type="dt" sz="half" idx="2"/>
          </p:nvPr>
        </p:nvSpPr>
        <p:spPr bwMode="auto">
          <a:xfrm>
            <a:off x="80433" y="6657978"/>
            <a:ext cx="2514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525">
                <a:cs typeface="+mn-cs"/>
              </a:defRPr>
            </a:lvl1pPr>
          </a:lstStyle>
          <a:p>
            <a:fld id="{AA45C15E-3276-4ADA-B5AF-8CBEAEDCDC0C}" type="datetime1">
              <a:rPr lang="en-US" smtClean="0">
                <a:solidFill>
                  <a:srgbClr val="000000"/>
                </a:solidFill>
              </a:rPr>
              <a:pPr/>
              <a:t>2/21/2022</a:t>
            </a:fld>
            <a:endParaRPr lang="en-US">
              <a:solidFill>
                <a:srgbClr val="000000"/>
              </a:solidFill>
            </a:endParaRPr>
          </a:p>
        </p:txBody>
      </p:sp>
      <p:sp>
        <p:nvSpPr>
          <p:cNvPr id="571397" name="Rectangle 5"/>
          <p:cNvSpPr>
            <a:spLocks noGrp="1" noChangeArrowheads="1"/>
          </p:cNvSpPr>
          <p:nvPr>
            <p:ph type="ftr" sz="quarter" idx="3"/>
          </p:nvPr>
        </p:nvSpPr>
        <p:spPr bwMode="auto">
          <a:xfrm>
            <a:off x="3644900" y="6657978"/>
            <a:ext cx="4902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525">
                <a:cs typeface="+mn-cs"/>
              </a:defRPr>
            </a:lvl1pPr>
          </a:lstStyle>
          <a:p>
            <a:r>
              <a:rPr lang="en-US" smtClean="0">
                <a:solidFill>
                  <a:srgbClr val="000000"/>
                </a:solidFill>
              </a:rPr>
              <a:t>PMO-XX-XXX Validation Session Slide Deck TEMPLATE - v1.0</a:t>
            </a:r>
            <a:endParaRPr lang="en-US">
              <a:solidFill>
                <a:srgbClr val="000000"/>
              </a:solidFill>
            </a:endParaRPr>
          </a:p>
        </p:txBody>
      </p:sp>
      <p:sp>
        <p:nvSpPr>
          <p:cNvPr id="571398" name="Rectangle 6"/>
          <p:cNvSpPr>
            <a:spLocks noGrp="1" noChangeArrowheads="1"/>
          </p:cNvSpPr>
          <p:nvPr>
            <p:ph type="sldNum" sz="quarter" idx="4"/>
          </p:nvPr>
        </p:nvSpPr>
        <p:spPr bwMode="auto">
          <a:xfrm>
            <a:off x="9256184" y="6657978"/>
            <a:ext cx="28448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600" b="1">
                <a:cs typeface="+mn-cs"/>
              </a:defRPr>
            </a:lvl1pPr>
          </a:lstStyle>
          <a:p>
            <a:fld id="{F462368E-0E0F-449F-988D-346239C47B4E}" type="slidenum">
              <a:rPr lang="en-US" smtClean="0">
                <a:solidFill>
                  <a:srgbClr val="000000"/>
                </a:solidFill>
              </a:rPr>
              <a:pPr/>
              <a:t>‹#›</a:t>
            </a:fld>
            <a:endParaRPr lang="en-US">
              <a:solidFill>
                <a:srgbClr val="000000"/>
              </a:solidFill>
            </a:endParaRPr>
          </a:p>
        </p:txBody>
      </p:sp>
      <p:sp>
        <p:nvSpPr>
          <p:cNvPr id="571400" name="Rectangle 8"/>
          <p:cNvSpPr>
            <a:spLocks noChangeArrowheads="1"/>
          </p:cNvSpPr>
          <p:nvPr/>
        </p:nvSpPr>
        <p:spPr bwMode="auto">
          <a:xfrm>
            <a:off x="0" y="0"/>
            <a:ext cx="12192000" cy="228600"/>
          </a:xfrm>
          <a:prstGeom prst="rect">
            <a:avLst/>
          </a:prstGeom>
          <a:solidFill>
            <a:srgbClr val="CCA62B"/>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a:endParaRPr>
          </a:p>
        </p:txBody>
      </p:sp>
      <p:sp>
        <p:nvSpPr>
          <p:cNvPr id="1033" name="Rectangle 9"/>
          <p:cNvSpPr>
            <a:spLocks noChangeArrowheads="1"/>
          </p:cNvSpPr>
          <p:nvPr/>
        </p:nvSpPr>
        <p:spPr bwMode="auto">
          <a:xfrm>
            <a:off x="0" y="0"/>
            <a:ext cx="12192000" cy="228600"/>
          </a:xfrm>
          <a:prstGeom prst="rect">
            <a:avLst/>
          </a:prstGeom>
          <a:solidFill>
            <a:srgbClr val="000080"/>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571404" name="Picture 10" descr="louisianaseal.gif (35804 bytes)"/>
          <p:cNvPicPr>
            <a:picLocks noChangeAspect="1" noChangeArrowheads="1"/>
          </p:cNvPicPr>
          <p:nvPr/>
        </p:nvPicPr>
        <p:blipFill>
          <a:blip r:embed="rId18" r:link="rId19" cstate="print"/>
          <a:srcRect/>
          <a:stretch>
            <a:fillRect/>
          </a:stretch>
        </p:blipFill>
        <p:spPr bwMode="auto">
          <a:xfrm>
            <a:off x="270933" y="336550"/>
            <a:ext cx="1035051" cy="768350"/>
          </a:xfrm>
          <a:prstGeom prst="rect">
            <a:avLst/>
          </a:prstGeom>
          <a:noFill/>
          <a:ln w="9525">
            <a:noFill/>
            <a:miter lim="800000"/>
            <a:headEnd/>
            <a:tailEnd/>
          </a:ln>
        </p:spPr>
      </p:pic>
      <p:sp>
        <p:nvSpPr>
          <p:cNvPr id="571405" name="Line 13"/>
          <p:cNvSpPr>
            <a:spLocks noChangeShapeType="1"/>
          </p:cNvSpPr>
          <p:nvPr/>
        </p:nvSpPr>
        <p:spPr bwMode="auto">
          <a:xfrm>
            <a:off x="0" y="1219200"/>
            <a:ext cx="1219200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1367752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sldNum="0" hdr="0" ftr="0" dt="0"/>
  <p:txStyles>
    <p:titleStyle>
      <a:lvl1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2pPr>
      <a:lvl3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3pPr>
      <a:lvl4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4pPr>
      <a:lvl5pPr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5pPr>
      <a:lvl6pPr marL="342900"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6pPr>
      <a:lvl7pPr marL="685800"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7pPr>
      <a:lvl8pPr marL="1028700"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8pPr>
      <a:lvl9pPr marL="1371600" algn="r" rtl="0" eaLnBrk="1" fontAlgn="base" hangingPunct="1">
        <a:spcBef>
          <a:spcPct val="0"/>
        </a:spcBef>
        <a:spcAft>
          <a:spcPct val="0"/>
        </a:spcAft>
        <a:defRPr sz="2100" b="1">
          <a:solidFill>
            <a:schemeClr val="tx2"/>
          </a:solidFill>
          <a:effectLst>
            <a:outerShdw blurRad="38100" dist="38100" dir="2700000" algn="tl">
              <a:srgbClr val="C0C0C0"/>
            </a:outerShdw>
          </a:effectLst>
          <a:latin typeface="Arial" charset="0"/>
          <a:cs typeface="Arial" charset="0"/>
        </a:defRPr>
      </a:lvl9pPr>
    </p:titleStyle>
    <p:bodyStyle>
      <a:lvl1pPr marL="257175" indent="-257175" algn="l" rtl="0" eaLnBrk="1" fontAlgn="base" hangingPunct="1">
        <a:spcBef>
          <a:spcPct val="20000"/>
        </a:spcBef>
        <a:spcAft>
          <a:spcPct val="0"/>
        </a:spcAft>
        <a:buClr>
          <a:srgbClr val="000099"/>
        </a:buClr>
        <a:buFont typeface="Wingdings" pitchFamily="2" charset="2"/>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1800">
          <a:solidFill>
            <a:schemeClr val="tx1"/>
          </a:solidFill>
          <a:latin typeface="+mn-lt"/>
          <a:cs typeface="+mn-cs"/>
        </a:defRPr>
      </a:lvl2pPr>
      <a:lvl3pPr marL="857250" indent="-171450" algn="l" rtl="0" eaLnBrk="1" fontAlgn="base" hangingPunct="1">
        <a:spcBef>
          <a:spcPct val="20000"/>
        </a:spcBef>
        <a:spcAft>
          <a:spcPct val="0"/>
        </a:spcAft>
        <a:buChar char="•"/>
        <a:defRPr sz="1800">
          <a:solidFill>
            <a:schemeClr val="tx1"/>
          </a:solidFill>
          <a:latin typeface="+mn-lt"/>
          <a:cs typeface="+mn-cs"/>
        </a:defRPr>
      </a:lvl3pPr>
      <a:lvl4pPr marL="1200150" indent="-171450" algn="l" rtl="0" eaLnBrk="1" fontAlgn="base" hangingPunct="1">
        <a:spcBef>
          <a:spcPct val="20000"/>
        </a:spcBef>
        <a:spcAft>
          <a:spcPct val="0"/>
        </a:spcAft>
        <a:defRPr sz="1500">
          <a:solidFill>
            <a:schemeClr val="tx1"/>
          </a:solidFill>
          <a:latin typeface="+mn-lt"/>
          <a:cs typeface="+mn-cs"/>
        </a:defRPr>
      </a:lvl4pPr>
      <a:lvl5pPr marL="1543050" indent="-171450" algn="l" rtl="0" eaLnBrk="1" fontAlgn="base" hangingPunct="1">
        <a:spcBef>
          <a:spcPct val="20000"/>
        </a:spcBef>
        <a:spcAft>
          <a:spcPct val="0"/>
        </a:spcAft>
        <a:buChar char="»"/>
        <a:defRPr sz="1500">
          <a:solidFill>
            <a:schemeClr val="tx1"/>
          </a:solidFill>
          <a:latin typeface="+mn-lt"/>
          <a:cs typeface="+mn-cs"/>
        </a:defRPr>
      </a:lvl5pPr>
      <a:lvl6pPr marL="1885950" indent="-171450" algn="l" rtl="0" eaLnBrk="1" fontAlgn="base" hangingPunct="1">
        <a:spcBef>
          <a:spcPct val="20000"/>
        </a:spcBef>
        <a:spcAft>
          <a:spcPct val="0"/>
        </a:spcAft>
        <a:buChar char="»"/>
        <a:defRPr sz="1500">
          <a:solidFill>
            <a:schemeClr val="tx1"/>
          </a:solidFill>
          <a:latin typeface="+mn-lt"/>
          <a:cs typeface="+mn-cs"/>
        </a:defRPr>
      </a:lvl6pPr>
      <a:lvl7pPr marL="2228850" indent="-171450" algn="l" rtl="0" eaLnBrk="1" fontAlgn="base" hangingPunct="1">
        <a:spcBef>
          <a:spcPct val="20000"/>
        </a:spcBef>
        <a:spcAft>
          <a:spcPct val="0"/>
        </a:spcAft>
        <a:buChar char="»"/>
        <a:defRPr sz="1500">
          <a:solidFill>
            <a:schemeClr val="tx1"/>
          </a:solidFill>
          <a:latin typeface="+mn-lt"/>
          <a:cs typeface="+mn-cs"/>
        </a:defRPr>
      </a:lvl7pPr>
      <a:lvl8pPr marL="2571750" indent="-171450" algn="l" rtl="0" eaLnBrk="1" fontAlgn="base" hangingPunct="1">
        <a:spcBef>
          <a:spcPct val="20000"/>
        </a:spcBef>
        <a:spcAft>
          <a:spcPct val="0"/>
        </a:spcAft>
        <a:buChar char="»"/>
        <a:defRPr sz="1500">
          <a:solidFill>
            <a:schemeClr val="tx1"/>
          </a:solidFill>
          <a:latin typeface="+mn-lt"/>
          <a:cs typeface="+mn-cs"/>
        </a:defRPr>
      </a:lvl8pPr>
      <a:lvl9pPr marL="2914650" indent="-171450" algn="l" rtl="0" eaLnBrk="1" fontAlgn="base" hangingPunct="1">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638" y="2265363"/>
            <a:ext cx="11835441" cy="2387600"/>
          </a:xfrm>
        </p:spPr>
        <p:txBody>
          <a:bodyPr>
            <a:normAutofit fontScale="90000"/>
          </a:bodyPr>
          <a:lstStyle/>
          <a:p>
            <a:pPr>
              <a:spcAft>
                <a:spcPts val="1200"/>
              </a:spcAft>
            </a:pPr>
            <a:r>
              <a:rPr lang="en-US" sz="5600" dirty="0" smtClean="0">
                <a:latin typeface="Calibri" panose="020F0502020204030204" pitchFamily="34" charset="0"/>
              </a:rPr>
              <a:t>Executive Budget</a:t>
            </a:r>
            <a:br>
              <a:rPr lang="en-US" sz="5600" dirty="0" smtClean="0">
                <a:latin typeface="Calibri" panose="020F0502020204030204" pitchFamily="34" charset="0"/>
              </a:rPr>
            </a:br>
            <a:r>
              <a:rPr lang="en-US" sz="4000" dirty="0" smtClean="0"/>
              <a:t>Fiscal Year 2022-2023</a:t>
            </a:r>
            <a:r>
              <a:rPr lang="en-US" dirty="0" smtClean="0"/>
              <a:t/>
            </a:r>
            <a:br>
              <a:rPr lang="en-US" dirty="0" smtClean="0"/>
            </a:br>
            <a:r>
              <a:rPr lang="en-US" sz="3600" dirty="0" smtClean="0">
                <a:solidFill>
                  <a:schemeClr val="tx1">
                    <a:lumMod val="75000"/>
                    <a:lumOff val="25000"/>
                  </a:schemeClr>
                </a:solidFill>
              </a:rPr>
              <a:t>Senate Finance Committee</a:t>
            </a:r>
            <a:br>
              <a:rPr lang="en-US" sz="3600" dirty="0" smtClean="0">
                <a:solidFill>
                  <a:schemeClr val="tx1">
                    <a:lumMod val="75000"/>
                    <a:lumOff val="25000"/>
                  </a:schemeClr>
                </a:solidFill>
              </a:rPr>
            </a:br>
            <a:r>
              <a:rPr lang="en-US" sz="3600" dirty="0" smtClean="0">
                <a:solidFill>
                  <a:schemeClr val="tx1">
                    <a:lumMod val="75000"/>
                    <a:lumOff val="25000"/>
                  </a:schemeClr>
                </a:solidFill>
              </a:rPr>
              <a:t>February 22, 2022</a:t>
            </a:r>
            <a:endParaRPr lang="en-US" sz="3600" dirty="0">
              <a:solidFill>
                <a:schemeClr val="tx1">
                  <a:lumMod val="75000"/>
                  <a:lumOff val="25000"/>
                </a:schemeClr>
              </a:solidFill>
            </a:endParaRPr>
          </a:p>
        </p:txBody>
      </p:sp>
      <p:sp>
        <p:nvSpPr>
          <p:cNvPr id="3" name="Subtitle 2"/>
          <p:cNvSpPr>
            <a:spLocks noGrp="1"/>
          </p:cNvSpPr>
          <p:nvPr>
            <p:ph type="subTitle" idx="1"/>
          </p:nvPr>
        </p:nvSpPr>
        <p:spPr>
          <a:xfrm>
            <a:off x="1506747" y="5242974"/>
            <a:ext cx="9144000" cy="1655762"/>
          </a:xfrm>
        </p:spPr>
        <p:txBody>
          <a:bodyPr/>
          <a:lstStyle/>
          <a:p>
            <a:r>
              <a:rPr lang="en-US" b="1" dirty="0" smtClean="0">
                <a:solidFill>
                  <a:schemeClr val="accent1">
                    <a:lumMod val="50000"/>
                  </a:schemeClr>
                </a:solidFill>
              </a:rPr>
              <a:t>John Bel Edwards</a:t>
            </a:r>
          </a:p>
          <a:p>
            <a:pPr>
              <a:spcBef>
                <a:spcPts val="0"/>
              </a:spcBef>
            </a:pPr>
            <a:r>
              <a:rPr lang="en-US" b="1" dirty="0" smtClean="0">
                <a:solidFill>
                  <a:schemeClr val="accent1">
                    <a:lumMod val="50000"/>
                  </a:schemeClr>
                </a:solidFill>
              </a:rPr>
              <a:t>Governor</a:t>
            </a:r>
            <a:endParaRPr lang="en-US" b="1" dirty="0">
              <a:solidFill>
                <a:schemeClr val="accent1">
                  <a:lumMod val="50000"/>
                </a:schemeClr>
              </a:solidFill>
            </a:endParaRPr>
          </a:p>
        </p:txBody>
      </p:sp>
      <p:pic>
        <p:nvPicPr>
          <p:cNvPr id="4" name="Picture 1" descr="http://louisiana.gov/images/misc/state_seal_color3.png"/>
          <p:cNvPicPr>
            <a:picLocks noChangeAspect="1" noChangeArrowheads="1"/>
          </p:cNvPicPr>
          <p:nvPr/>
        </p:nvPicPr>
        <p:blipFill>
          <a:blip r:embed="rId3" cstate="print"/>
          <a:srcRect/>
          <a:stretch>
            <a:fillRect/>
          </a:stretch>
        </p:blipFill>
        <p:spPr bwMode="auto">
          <a:xfrm>
            <a:off x="5377820" y="936812"/>
            <a:ext cx="1235075" cy="1235075"/>
          </a:xfrm>
          <a:prstGeom prst="rect">
            <a:avLst/>
          </a:prstGeom>
          <a:noFill/>
          <a:ln w="9525">
            <a:noFill/>
            <a:miter lim="800000"/>
            <a:headEnd/>
            <a:tailEnd/>
          </a:ln>
        </p:spPr>
      </p:pic>
    </p:spTree>
    <p:extLst>
      <p:ext uri="{BB962C8B-B14F-4D97-AF65-F5344CB8AC3E}">
        <p14:creationId xmlns:p14="http://schemas.microsoft.com/office/powerpoint/2010/main" val="1528328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FY 21 Surplus</a:t>
            </a:r>
            <a:br>
              <a:rPr lang="en-US" sz="6000" dirty="0" smtClean="0"/>
            </a:br>
            <a:r>
              <a:rPr lang="en-US" sz="4800" dirty="0" smtClean="0"/>
              <a:t>$</a:t>
            </a:r>
            <a:r>
              <a:rPr lang="en-US" sz="4800" dirty="0" smtClean="0"/>
              <a:t>700 </a:t>
            </a:r>
            <a:r>
              <a:rPr lang="en-US" sz="4800" dirty="0" smtClean="0"/>
              <a:t>Million</a:t>
            </a:r>
            <a:endParaRPr lang="en-US" sz="4800" dirty="0"/>
          </a:p>
        </p:txBody>
      </p:sp>
      <p:sp>
        <p:nvSpPr>
          <p:cNvPr id="4" name="Text Placeholder 3"/>
          <p:cNvSpPr>
            <a:spLocks noGrp="1"/>
          </p:cNvSpPr>
          <p:nvPr>
            <p:ph type="body" idx="1"/>
          </p:nvPr>
        </p:nvSpPr>
        <p:spPr/>
        <p:txBody>
          <a:bodyPr/>
          <a:lstStyle/>
          <a:p>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10</a:t>
            </a:fld>
            <a:endParaRPr lang="en-US" dirty="0"/>
          </a:p>
        </p:txBody>
      </p:sp>
    </p:spTree>
    <p:extLst>
      <p:ext uri="{BB962C8B-B14F-4D97-AF65-F5344CB8AC3E}">
        <p14:creationId xmlns:p14="http://schemas.microsoft.com/office/powerpoint/2010/main" val="3546175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 for Surplus Dollars</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11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63147344"/>
              </p:ext>
            </p:extLst>
          </p:nvPr>
        </p:nvGraphicFramePr>
        <p:xfrm>
          <a:off x="1308987" y="1955784"/>
          <a:ext cx="8430437" cy="4114800"/>
        </p:xfrm>
        <a:graphic>
          <a:graphicData uri="http://schemas.openxmlformats.org/drawingml/2006/table">
            <a:tbl>
              <a:tblPr firstRow="1" bandRow="1">
                <a:tableStyleId>{BC89EF96-8CEA-46FF-86C4-4CE0E7609802}</a:tableStyleId>
              </a:tblPr>
              <a:tblGrid>
                <a:gridCol w="1004042">
                  <a:extLst>
                    <a:ext uri="{9D8B030D-6E8A-4147-A177-3AD203B41FA5}">
                      <a16:colId xmlns:a16="http://schemas.microsoft.com/office/drawing/2014/main" val="1290376627"/>
                    </a:ext>
                  </a:extLst>
                </a:gridCol>
                <a:gridCol w="6001632">
                  <a:extLst>
                    <a:ext uri="{9D8B030D-6E8A-4147-A177-3AD203B41FA5}">
                      <a16:colId xmlns:a16="http://schemas.microsoft.com/office/drawing/2014/main" val="1358381675"/>
                    </a:ext>
                  </a:extLst>
                </a:gridCol>
                <a:gridCol w="1424763">
                  <a:extLst>
                    <a:ext uri="{9D8B030D-6E8A-4147-A177-3AD203B41FA5}">
                      <a16:colId xmlns:a16="http://schemas.microsoft.com/office/drawing/2014/main" val="1769191973"/>
                    </a:ext>
                  </a:extLst>
                </a:gridCol>
              </a:tblGrid>
              <a:tr h="370840">
                <a:tc>
                  <a:txBody>
                    <a:bodyPr/>
                    <a:lstStyle/>
                    <a:p>
                      <a:pPr algn="ctr"/>
                      <a:r>
                        <a:rPr lang="en-US" sz="2400" b="0" dirty="0" smtClean="0"/>
                        <a:t>25%</a:t>
                      </a:r>
                      <a:endParaRPr lang="en-US" sz="2400" b="0" dirty="0"/>
                    </a:p>
                  </a:txBody>
                  <a:tcPr/>
                </a:tc>
                <a:tc>
                  <a:txBody>
                    <a:bodyPr/>
                    <a:lstStyle/>
                    <a:p>
                      <a:r>
                        <a:rPr lang="en-US" sz="2400" b="0" dirty="0" smtClean="0"/>
                        <a:t>Budget Stabilization Fund (Rainy Day)</a:t>
                      </a:r>
                      <a:endParaRPr lang="en-US" sz="2400" b="0" dirty="0"/>
                    </a:p>
                  </a:txBody>
                  <a:tcPr/>
                </a:tc>
                <a:tc>
                  <a:txBody>
                    <a:bodyPr/>
                    <a:lstStyle/>
                    <a:p>
                      <a:pPr algn="r"/>
                      <a:r>
                        <a:rPr lang="en-US" sz="2400" b="0" dirty="0" smtClean="0"/>
                        <a:t>$175 M</a:t>
                      </a:r>
                      <a:endParaRPr lang="en-US" sz="2400" b="0" dirty="0"/>
                    </a:p>
                  </a:txBody>
                  <a:tcPr/>
                </a:tc>
                <a:extLst>
                  <a:ext uri="{0D108BD9-81ED-4DB2-BD59-A6C34878D82A}">
                    <a16:rowId xmlns:a16="http://schemas.microsoft.com/office/drawing/2014/main" val="2147010039"/>
                  </a:ext>
                </a:extLst>
              </a:tr>
              <a:tr h="370840">
                <a:tc>
                  <a:txBody>
                    <a:bodyPr/>
                    <a:lstStyle/>
                    <a:p>
                      <a:pPr algn="ctr"/>
                      <a:r>
                        <a:rPr lang="en-US" sz="2400" dirty="0" smtClean="0"/>
                        <a:t>10%</a:t>
                      </a:r>
                      <a:endParaRPr lang="en-US" sz="2400" dirty="0"/>
                    </a:p>
                  </a:txBody>
                  <a:tcPr/>
                </a:tc>
                <a:tc>
                  <a:txBody>
                    <a:bodyPr/>
                    <a:lstStyle/>
                    <a:p>
                      <a:r>
                        <a:rPr lang="en-US" sz="2400" dirty="0" smtClean="0"/>
                        <a:t>Unfunded Accrued Liability</a:t>
                      </a:r>
                      <a:r>
                        <a:rPr lang="en-US" sz="2400" baseline="0" dirty="0" smtClean="0"/>
                        <a:t> (UAL)</a:t>
                      </a:r>
                      <a:endParaRPr lang="en-US" sz="2400" dirty="0"/>
                    </a:p>
                  </a:txBody>
                  <a:tcPr/>
                </a:tc>
                <a:tc>
                  <a:txBody>
                    <a:bodyPr/>
                    <a:lstStyle/>
                    <a:p>
                      <a:pPr algn="r"/>
                      <a:r>
                        <a:rPr lang="en-US" sz="2400" dirty="0" smtClean="0"/>
                        <a:t>$70 M</a:t>
                      </a:r>
                      <a:endParaRPr lang="en-US" sz="2400" dirty="0"/>
                    </a:p>
                  </a:txBody>
                  <a:tcPr/>
                </a:tc>
                <a:extLst>
                  <a:ext uri="{0D108BD9-81ED-4DB2-BD59-A6C34878D82A}">
                    <a16:rowId xmlns:a16="http://schemas.microsoft.com/office/drawing/2014/main" val="1519897815"/>
                  </a:ext>
                </a:extLst>
              </a:tr>
              <a:tr h="370840">
                <a:tc>
                  <a:txBody>
                    <a:bodyPr/>
                    <a:lstStyle/>
                    <a:p>
                      <a:pPr algn="ctr"/>
                      <a:endParaRPr lang="en-US" sz="2400" dirty="0"/>
                    </a:p>
                  </a:txBody>
                  <a:tcPr/>
                </a:tc>
                <a:tc>
                  <a:txBody>
                    <a:bodyPr/>
                    <a:lstStyle/>
                    <a:p>
                      <a:endParaRPr lang="en-US" sz="2400" dirty="0"/>
                    </a:p>
                  </a:txBody>
                  <a:tcPr/>
                </a:tc>
                <a:tc>
                  <a:txBody>
                    <a:bodyPr/>
                    <a:lstStyle/>
                    <a:p>
                      <a:pPr algn="r"/>
                      <a:endParaRPr lang="en-US" sz="2400" dirty="0"/>
                    </a:p>
                  </a:txBody>
                  <a:tcPr/>
                </a:tc>
                <a:extLst>
                  <a:ext uri="{0D108BD9-81ED-4DB2-BD59-A6C34878D82A}">
                    <a16:rowId xmlns:a16="http://schemas.microsoft.com/office/drawing/2014/main" val="1762140529"/>
                  </a:ext>
                </a:extLst>
              </a:tr>
              <a:tr h="370840">
                <a:tc>
                  <a:txBody>
                    <a:bodyPr/>
                    <a:lstStyle/>
                    <a:p>
                      <a:pPr algn="ctr"/>
                      <a:endParaRPr lang="en-US" sz="2400" dirty="0"/>
                    </a:p>
                  </a:txBody>
                  <a:tcPr/>
                </a:tc>
                <a:tc>
                  <a:txBody>
                    <a:bodyPr/>
                    <a:lstStyle/>
                    <a:p>
                      <a:r>
                        <a:rPr lang="en-US" sz="2400" dirty="0" smtClean="0"/>
                        <a:t>DOTD Highway Program</a:t>
                      </a:r>
                      <a:endParaRPr lang="en-US" sz="2400" dirty="0"/>
                    </a:p>
                  </a:txBody>
                  <a:tcPr/>
                </a:tc>
                <a:tc>
                  <a:txBody>
                    <a:bodyPr/>
                    <a:lstStyle/>
                    <a:p>
                      <a:pPr algn="r"/>
                      <a:endParaRPr lang="en-US" sz="2400" dirty="0"/>
                    </a:p>
                  </a:txBody>
                  <a:tcPr/>
                </a:tc>
                <a:extLst>
                  <a:ext uri="{0D108BD9-81ED-4DB2-BD59-A6C34878D82A}">
                    <a16:rowId xmlns:a16="http://schemas.microsoft.com/office/drawing/2014/main" val="4090070079"/>
                  </a:ext>
                </a:extLst>
              </a:tr>
              <a:tr h="370840">
                <a:tc>
                  <a:txBody>
                    <a:bodyPr/>
                    <a:lstStyle/>
                    <a:p>
                      <a:pPr algn="ctr"/>
                      <a:endParaRPr lang="en-US" sz="2400" dirty="0"/>
                    </a:p>
                  </a:txBody>
                  <a:tcPr/>
                </a:tc>
                <a:tc>
                  <a:txBody>
                    <a:bodyPr/>
                    <a:lstStyle/>
                    <a:p>
                      <a:r>
                        <a:rPr lang="en-US" sz="2400" dirty="0" smtClean="0"/>
                        <a:t>   Matching</a:t>
                      </a:r>
                      <a:r>
                        <a:rPr lang="en-US" sz="2400" baseline="0" dirty="0" smtClean="0"/>
                        <a:t> Funds for Redistribution</a:t>
                      </a:r>
                      <a:endParaRPr lang="en-US" sz="2400" dirty="0"/>
                    </a:p>
                  </a:txBody>
                  <a:tcPr/>
                </a:tc>
                <a:tc>
                  <a:txBody>
                    <a:bodyPr/>
                    <a:lstStyle/>
                    <a:p>
                      <a:pPr algn="r"/>
                      <a:r>
                        <a:rPr lang="en-US" sz="2400" dirty="0" smtClean="0"/>
                        <a:t>$25 M</a:t>
                      </a:r>
                      <a:endParaRPr lang="en-US" sz="2400" dirty="0"/>
                    </a:p>
                  </a:txBody>
                  <a:tcPr/>
                </a:tc>
                <a:extLst>
                  <a:ext uri="{0D108BD9-81ED-4DB2-BD59-A6C34878D82A}">
                    <a16:rowId xmlns:a16="http://schemas.microsoft.com/office/drawing/2014/main" val="2345155693"/>
                  </a:ext>
                </a:extLst>
              </a:tr>
              <a:tr h="370840">
                <a:tc>
                  <a:txBody>
                    <a:bodyPr/>
                    <a:lstStyle/>
                    <a:p>
                      <a:pPr algn="ctr"/>
                      <a:endParaRPr lang="en-US" sz="2400" dirty="0"/>
                    </a:p>
                  </a:txBody>
                  <a:tcPr/>
                </a:tc>
                <a:tc>
                  <a:txBody>
                    <a:bodyPr/>
                    <a:lstStyle/>
                    <a:p>
                      <a:r>
                        <a:rPr lang="en-US" sz="2400" dirty="0" smtClean="0"/>
                        <a:t>   FY23 Match for Infrastructure (IIJA)</a:t>
                      </a:r>
                      <a:endParaRPr lang="en-US" sz="2400" dirty="0"/>
                    </a:p>
                  </a:txBody>
                  <a:tcPr/>
                </a:tc>
                <a:tc>
                  <a:txBody>
                    <a:bodyPr/>
                    <a:lstStyle/>
                    <a:p>
                      <a:pPr algn="r"/>
                      <a:r>
                        <a:rPr lang="en-US" sz="2400" dirty="0" smtClean="0"/>
                        <a:t>$171 M</a:t>
                      </a:r>
                      <a:endParaRPr lang="en-US" sz="2400" dirty="0"/>
                    </a:p>
                  </a:txBody>
                  <a:tcPr/>
                </a:tc>
                <a:extLst>
                  <a:ext uri="{0D108BD9-81ED-4DB2-BD59-A6C34878D82A}">
                    <a16:rowId xmlns:a16="http://schemas.microsoft.com/office/drawing/2014/main" val="513303534"/>
                  </a:ext>
                </a:extLst>
              </a:tr>
              <a:tr h="370840">
                <a:tc>
                  <a:txBody>
                    <a:bodyPr/>
                    <a:lstStyle/>
                    <a:p>
                      <a:pPr algn="ctr"/>
                      <a:endParaRPr lang="en-US" sz="2400" dirty="0"/>
                    </a:p>
                  </a:txBody>
                  <a:tcPr/>
                </a:tc>
                <a:tc>
                  <a:txBody>
                    <a:bodyPr/>
                    <a:lstStyle/>
                    <a:p>
                      <a:endParaRPr lang="en-US" sz="2400" dirty="0"/>
                    </a:p>
                  </a:txBody>
                  <a:tcPr/>
                </a:tc>
                <a:tc>
                  <a:txBody>
                    <a:bodyPr/>
                    <a:lstStyle/>
                    <a:p>
                      <a:pPr algn="r"/>
                      <a:endParaRPr lang="en-US" sz="2400" dirty="0"/>
                    </a:p>
                  </a:txBody>
                  <a:tcPr/>
                </a:tc>
                <a:extLst>
                  <a:ext uri="{0D108BD9-81ED-4DB2-BD59-A6C34878D82A}">
                    <a16:rowId xmlns:a16="http://schemas.microsoft.com/office/drawing/2014/main" val="3551791418"/>
                  </a:ext>
                </a:extLst>
              </a:tr>
              <a:tr h="370840">
                <a:tc>
                  <a:txBody>
                    <a:bodyPr/>
                    <a:lstStyle/>
                    <a:p>
                      <a:pPr algn="ctr"/>
                      <a:endParaRPr lang="en-US" sz="2400" dirty="0"/>
                    </a:p>
                  </a:txBody>
                  <a:tcPr/>
                </a:tc>
                <a:tc>
                  <a:txBody>
                    <a:bodyPr/>
                    <a:lstStyle/>
                    <a:p>
                      <a:r>
                        <a:rPr lang="en-US" sz="2400" dirty="0" smtClean="0"/>
                        <a:t>CPRA Master</a:t>
                      </a:r>
                      <a:r>
                        <a:rPr lang="en-US" sz="2400" baseline="0" dirty="0" smtClean="0"/>
                        <a:t> Plan Project</a:t>
                      </a:r>
                      <a:endParaRPr lang="en-US" sz="2400" dirty="0"/>
                    </a:p>
                  </a:txBody>
                  <a:tcPr/>
                </a:tc>
                <a:tc>
                  <a:txBody>
                    <a:bodyPr/>
                    <a:lstStyle/>
                    <a:p>
                      <a:pPr algn="r"/>
                      <a:r>
                        <a:rPr lang="en-US" sz="2400" dirty="0" smtClean="0"/>
                        <a:t>$150 M</a:t>
                      </a:r>
                      <a:endParaRPr lang="en-US" sz="2400" dirty="0"/>
                    </a:p>
                  </a:txBody>
                  <a:tcPr/>
                </a:tc>
                <a:extLst>
                  <a:ext uri="{0D108BD9-81ED-4DB2-BD59-A6C34878D82A}">
                    <a16:rowId xmlns:a16="http://schemas.microsoft.com/office/drawing/2014/main" val="2938767798"/>
                  </a:ext>
                </a:extLst>
              </a:tr>
              <a:tr h="370840">
                <a:tc>
                  <a:txBody>
                    <a:bodyPr/>
                    <a:lstStyle/>
                    <a:p>
                      <a:pPr algn="ctr"/>
                      <a:endParaRPr lang="en-US" sz="2400" dirty="0"/>
                    </a:p>
                  </a:txBody>
                  <a:tcPr/>
                </a:tc>
                <a:tc>
                  <a:txBody>
                    <a:bodyPr/>
                    <a:lstStyle/>
                    <a:p>
                      <a:r>
                        <a:rPr lang="en-US" sz="2400" dirty="0" smtClean="0"/>
                        <a:t>Capital Outlay – Deferred Maintenance</a:t>
                      </a:r>
                      <a:endParaRPr lang="en-US" sz="2400" dirty="0"/>
                    </a:p>
                  </a:txBody>
                  <a:tcPr/>
                </a:tc>
                <a:tc>
                  <a:txBody>
                    <a:bodyPr/>
                    <a:lstStyle/>
                    <a:p>
                      <a:pPr algn="r"/>
                      <a:r>
                        <a:rPr lang="en-US" sz="2400" dirty="0" smtClean="0"/>
                        <a:t>$109 M</a:t>
                      </a:r>
                      <a:endParaRPr lang="en-US" sz="2400" dirty="0"/>
                    </a:p>
                  </a:txBody>
                  <a:tcPr/>
                </a:tc>
                <a:extLst>
                  <a:ext uri="{0D108BD9-81ED-4DB2-BD59-A6C34878D82A}">
                    <a16:rowId xmlns:a16="http://schemas.microsoft.com/office/drawing/2014/main" val="1078359488"/>
                  </a:ext>
                </a:extLst>
              </a:tr>
            </a:tbl>
          </a:graphicData>
        </a:graphic>
      </p:graphicFrame>
    </p:spTree>
    <p:extLst>
      <p:ext uri="{BB962C8B-B14F-4D97-AF65-F5344CB8AC3E}">
        <p14:creationId xmlns:p14="http://schemas.microsoft.com/office/powerpoint/2010/main" val="2049562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descr="*Projected figures, including 25% deposit of the FY20 Surplus."/>
          <p:cNvGraphicFramePr>
            <a:graphicFrameLocks/>
          </p:cNvGraphicFramePr>
          <p:nvPr>
            <p:extLst/>
          </p:nvPr>
        </p:nvGraphicFramePr>
        <p:xfrm>
          <a:off x="1174233" y="193305"/>
          <a:ext cx="9910096" cy="666469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9501791" y="837060"/>
            <a:ext cx="1552575" cy="6476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smtClean="0"/>
              <a:t>Projected</a:t>
            </a:r>
            <a:r>
              <a:rPr lang="en-US" sz="1400" b="1" baseline="0" dirty="0" smtClean="0"/>
              <a:t> Balance</a:t>
            </a:r>
          </a:p>
          <a:p>
            <a:r>
              <a:rPr lang="en-US" sz="1400" b="1" baseline="0" dirty="0" smtClean="0"/>
              <a:t>$721 Million</a:t>
            </a:r>
            <a:endParaRPr lang="en-US" sz="1400" b="1" dirty="0"/>
          </a:p>
        </p:txBody>
      </p:sp>
      <p:cxnSp>
        <p:nvCxnSpPr>
          <p:cNvPr id="8" name="Straight Arrow Connector 7"/>
          <p:cNvCxnSpPr/>
          <p:nvPr/>
        </p:nvCxnSpPr>
        <p:spPr>
          <a:xfrm>
            <a:off x="10006149" y="1332411"/>
            <a:ext cx="543393" cy="457148"/>
          </a:xfrm>
          <a:prstGeom prst="straightConnector1">
            <a:avLst/>
          </a:prstGeom>
          <a:ln>
            <a:tailEnd type="triangle"/>
          </a:ln>
          <a:effectLst/>
        </p:spPr>
        <p:style>
          <a:lnRef idx="3">
            <a:schemeClr val="accent1"/>
          </a:lnRef>
          <a:fillRef idx="0">
            <a:schemeClr val="accent1"/>
          </a:fillRef>
          <a:effectRef idx="2">
            <a:schemeClr val="accent1"/>
          </a:effectRef>
          <a:fontRef idx="minor">
            <a:schemeClr val="tx1"/>
          </a:fontRef>
        </p:style>
      </p:cxnSp>
      <p:sp>
        <p:nvSpPr>
          <p:cNvPr id="9" name="TextBox 9"/>
          <p:cNvSpPr txBox="1"/>
          <p:nvPr/>
        </p:nvSpPr>
        <p:spPr>
          <a:xfrm>
            <a:off x="2024006" y="6446739"/>
            <a:ext cx="4690303" cy="2545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t>*Includes</a:t>
            </a:r>
            <a:r>
              <a:rPr lang="en-US" sz="1200" b="1" baseline="0" dirty="0"/>
              <a:t> anticipated deposit of $</a:t>
            </a:r>
            <a:r>
              <a:rPr lang="en-US" sz="1200" b="1" baseline="0" dirty="0" smtClean="0"/>
              <a:t>174.8 </a:t>
            </a:r>
            <a:r>
              <a:rPr lang="en-US" sz="1200" b="1" baseline="0" dirty="0"/>
              <a:t>million of FY21 Surplus.</a:t>
            </a:r>
            <a:endParaRPr lang="en-US" sz="1200" b="1" dirty="0"/>
          </a:p>
        </p:txBody>
      </p:sp>
    </p:spTree>
    <p:extLst>
      <p:ext uri="{BB962C8B-B14F-4D97-AF65-F5344CB8AC3E}">
        <p14:creationId xmlns:p14="http://schemas.microsoft.com/office/powerpoint/2010/main" val="146423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FY 22 Excess</a:t>
            </a:r>
            <a:endParaRPr lang="en-US" sz="6000" dirty="0"/>
          </a:p>
        </p:txBody>
      </p:sp>
      <p:sp>
        <p:nvSpPr>
          <p:cNvPr id="4" name="Text Placeholder 3"/>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86155048-FA92-4756-BB50-535DA19E3584}" type="slidenum">
              <a:rPr lang="en-US" smtClean="0"/>
              <a:pPr/>
              <a:t>13</a:t>
            </a:fld>
            <a:endParaRPr lang="en-US" dirty="0"/>
          </a:p>
        </p:txBody>
      </p:sp>
    </p:spTree>
    <p:extLst>
      <p:ext uri="{BB962C8B-B14F-4D97-AF65-F5344CB8AC3E}">
        <p14:creationId xmlns:p14="http://schemas.microsoft.com/office/powerpoint/2010/main" val="3996413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4" y="340766"/>
            <a:ext cx="10515600" cy="1325563"/>
          </a:xfrm>
        </p:spPr>
        <p:txBody>
          <a:bodyPr>
            <a:normAutofit/>
          </a:bodyPr>
          <a:lstStyle/>
          <a:p>
            <a:r>
              <a:rPr lang="en-US" sz="4000" dirty="0" smtClean="0"/>
              <a:t>Revised Revenue Estimates for FY 2021-2022 </a:t>
            </a:r>
            <a:endParaRPr lang="en-US" sz="4000" dirty="0"/>
          </a:p>
        </p:txBody>
      </p:sp>
      <p:sp>
        <p:nvSpPr>
          <p:cNvPr id="4" name="Slide Number Placeholder 3"/>
          <p:cNvSpPr>
            <a:spLocks noGrp="1"/>
          </p:cNvSpPr>
          <p:nvPr>
            <p:ph type="sldNum" sz="quarter" idx="12"/>
          </p:nvPr>
        </p:nvSpPr>
        <p:spPr/>
        <p:txBody>
          <a:bodyPr/>
          <a:lstStyle/>
          <a:p>
            <a:fld id="{86155048-FA92-4756-BB50-535DA19E3584}" type="slidenum">
              <a:rPr lang="en-US" smtClean="0"/>
              <a:pPr/>
              <a:t>14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54962149"/>
              </p:ext>
            </p:extLst>
          </p:nvPr>
        </p:nvGraphicFramePr>
        <p:xfrm>
          <a:off x="840491" y="2039111"/>
          <a:ext cx="9921997" cy="3866391"/>
        </p:xfrm>
        <a:graphic>
          <a:graphicData uri="http://schemas.openxmlformats.org/drawingml/2006/table">
            <a:tbl>
              <a:tblPr firstRow="1" bandRow="1">
                <a:tableStyleId>{BDBED569-4797-4DF1-A0F4-6AAB3CD982D8}</a:tableStyleId>
              </a:tblPr>
              <a:tblGrid>
                <a:gridCol w="4299932">
                  <a:extLst>
                    <a:ext uri="{9D8B030D-6E8A-4147-A177-3AD203B41FA5}">
                      <a16:colId xmlns:a16="http://schemas.microsoft.com/office/drawing/2014/main" val="3134614850"/>
                    </a:ext>
                  </a:extLst>
                </a:gridCol>
                <a:gridCol w="2326239">
                  <a:extLst>
                    <a:ext uri="{9D8B030D-6E8A-4147-A177-3AD203B41FA5}">
                      <a16:colId xmlns:a16="http://schemas.microsoft.com/office/drawing/2014/main" val="648752080"/>
                    </a:ext>
                  </a:extLst>
                </a:gridCol>
                <a:gridCol w="3295826">
                  <a:extLst>
                    <a:ext uri="{9D8B030D-6E8A-4147-A177-3AD203B41FA5}">
                      <a16:colId xmlns:a16="http://schemas.microsoft.com/office/drawing/2014/main" val="829555356"/>
                    </a:ext>
                  </a:extLst>
                </a:gridCol>
              </a:tblGrid>
              <a:tr h="1195383">
                <a:tc>
                  <a:txBody>
                    <a:bodyPr/>
                    <a:lstStyle/>
                    <a:p>
                      <a:endParaRPr lang="en-US" dirty="0"/>
                    </a:p>
                  </a:txBody>
                  <a:tcPr anchor="ctr"/>
                </a:tc>
                <a:tc>
                  <a:txBody>
                    <a:bodyPr/>
                    <a:lstStyle/>
                    <a:p>
                      <a:pPr algn="ctr"/>
                      <a:r>
                        <a:rPr lang="en-US" sz="2400" dirty="0" smtClean="0"/>
                        <a:t>Prior</a:t>
                      </a:r>
                      <a:r>
                        <a:rPr lang="en-US" sz="2400" baseline="0" dirty="0" smtClean="0"/>
                        <a:t> Forecast May 18, 2021 </a:t>
                      </a:r>
                      <a:endParaRPr lang="en-US" sz="2400" dirty="0"/>
                    </a:p>
                  </a:txBody>
                  <a:tcPr anchor="ctr"/>
                </a:tc>
                <a:tc>
                  <a:txBody>
                    <a:bodyPr/>
                    <a:lstStyle/>
                    <a:p>
                      <a:pPr algn="ctr"/>
                      <a:r>
                        <a:rPr lang="en-US" sz="2400" dirty="0" smtClean="0"/>
                        <a:t>Revised Official Forecast January</a:t>
                      </a:r>
                      <a:r>
                        <a:rPr lang="en-US" sz="2400" baseline="0" dirty="0" smtClean="0"/>
                        <a:t> 11, 2022</a:t>
                      </a:r>
                      <a:endParaRPr lang="en-US" sz="2400" dirty="0"/>
                    </a:p>
                  </a:txBody>
                  <a:tcPr anchor="ctr"/>
                </a:tc>
                <a:extLst>
                  <a:ext uri="{0D108BD9-81ED-4DB2-BD59-A6C34878D82A}">
                    <a16:rowId xmlns:a16="http://schemas.microsoft.com/office/drawing/2014/main" val="911817117"/>
                  </a:ext>
                </a:extLst>
              </a:tr>
              <a:tr h="923910">
                <a:tc>
                  <a:txBody>
                    <a:bodyPr/>
                    <a:lstStyle/>
                    <a:p>
                      <a:r>
                        <a:rPr lang="en-US" sz="2800" dirty="0" smtClean="0"/>
                        <a:t>Taxes, Licenses &amp; Fees</a:t>
                      </a:r>
                      <a:endParaRPr lang="en-US" sz="2800" dirty="0"/>
                    </a:p>
                  </a:txBody>
                  <a:tcPr anchor="ctr"/>
                </a:tc>
                <a:tc>
                  <a:txBody>
                    <a:bodyPr/>
                    <a:lstStyle/>
                    <a:p>
                      <a:pPr algn="r"/>
                      <a:r>
                        <a:rPr lang="en-US" sz="2800" dirty="0" smtClean="0"/>
                        <a:t>$12,296.3</a:t>
                      </a:r>
                      <a:endParaRPr lang="en-US" sz="2800" dirty="0"/>
                    </a:p>
                  </a:txBody>
                  <a:tcPr anchor="ctr"/>
                </a:tc>
                <a:tc>
                  <a:txBody>
                    <a:bodyPr/>
                    <a:lstStyle/>
                    <a:p>
                      <a:pPr algn="r"/>
                      <a:r>
                        <a:rPr lang="en-US" sz="2800" dirty="0" smtClean="0"/>
                        <a:t>$13,869.0</a:t>
                      </a:r>
                      <a:endParaRPr lang="en-US" sz="2800" dirty="0"/>
                    </a:p>
                  </a:txBody>
                  <a:tcPr anchor="ctr"/>
                </a:tc>
                <a:extLst>
                  <a:ext uri="{0D108BD9-81ED-4DB2-BD59-A6C34878D82A}">
                    <a16:rowId xmlns:a16="http://schemas.microsoft.com/office/drawing/2014/main" val="2206040237"/>
                  </a:ext>
                </a:extLst>
              </a:tr>
              <a:tr h="823188">
                <a:tc>
                  <a:txBody>
                    <a:bodyPr/>
                    <a:lstStyle/>
                    <a:p>
                      <a:r>
                        <a:rPr lang="en-US" sz="2800" dirty="0" smtClean="0"/>
                        <a:t>Dedications</a:t>
                      </a:r>
                      <a:endParaRPr lang="en-US" sz="2800" dirty="0"/>
                    </a:p>
                  </a:txBody>
                  <a:tcPr anchor="ctr"/>
                </a:tc>
                <a:tc>
                  <a:txBody>
                    <a:bodyPr/>
                    <a:lstStyle/>
                    <a:p>
                      <a:pPr algn="r"/>
                      <a:r>
                        <a:rPr lang="en-US" sz="2800" dirty="0" smtClean="0"/>
                        <a:t>($2,408.7)</a:t>
                      </a:r>
                      <a:endParaRPr lang="en-US" sz="2800" dirty="0"/>
                    </a:p>
                  </a:txBody>
                  <a:tcPr anchor="ctr"/>
                </a:tc>
                <a:tc>
                  <a:txBody>
                    <a:bodyPr/>
                    <a:lstStyle/>
                    <a:p>
                      <a:pPr algn="r"/>
                      <a:r>
                        <a:rPr lang="en-US" sz="2800" dirty="0" smtClean="0"/>
                        <a:t>($3,134.1)</a:t>
                      </a:r>
                      <a:endParaRPr lang="en-US" sz="2800" dirty="0"/>
                    </a:p>
                  </a:txBody>
                  <a:tcPr anchor="ctr"/>
                </a:tc>
                <a:extLst>
                  <a:ext uri="{0D108BD9-81ED-4DB2-BD59-A6C34878D82A}">
                    <a16:rowId xmlns:a16="http://schemas.microsoft.com/office/drawing/2014/main" val="336238758"/>
                  </a:ext>
                </a:extLst>
              </a:tr>
              <a:tr h="923910">
                <a:tc>
                  <a:txBody>
                    <a:bodyPr/>
                    <a:lstStyle/>
                    <a:p>
                      <a:r>
                        <a:rPr lang="en-US" sz="2800" dirty="0" smtClean="0"/>
                        <a:t>State General Fund Direct</a:t>
                      </a:r>
                      <a:endParaRPr lang="en-US" sz="2800" dirty="0"/>
                    </a:p>
                  </a:txBody>
                  <a:tcPr anchor="ctr"/>
                </a:tc>
                <a:tc>
                  <a:txBody>
                    <a:bodyPr/>
                    <a:lstStyle/>
                    <a:p>
                      <a:pPr algn="r"/>
                      <a:r>
                        <a:rPr lang="en-US" sz="2800" dirty="0" smtClean="0"/>
                        <a:t>$9,887.6</a:t>
                      </a:r>
                      <a:endParaRPr lang="en-US" sz="2800" dirty="0"/>
                    </a:p>
                  </a:txBody>
                  <a:tcPr anchor="ctr"/>
                </a:tc>
                <a:tc>
                  <a:txBody>
                    <a:bodyPr/>
                    <a:lstStyle/>
                    <a:p>
                      <a:pPr algn="r"/>
                      <a:r>
                        <a:rPr lang="en-US" sz="2800" dirty="0" smtClean="0"/>
                        <a:t>$10,735.0</a:t>
                      </a:r>
                      <a:endParaRPr lang="en-US" sz="2800" dirty="0"/>
                    </a:p>
                  </a:txBody>
                  <a:tcPr anchor="ctr"/>
                </a:tc>
                <a:extLst>
                  <a:ext uri="{0D108BD9-81ED-4DB2-BD59-A6C34878D82A}">
                    <a16:rowId xmlns:a16="http://schemas.microsoft.com/office/drawing/2014/main" val="396294247"/>
                  </a:ext>
                </a:extLst>
              </a:tr>
            </a:tbl>
          </a:graphicData>
        </a:graphic>
      </p:graphicFrame>
      <p:sp>
        <p:nvSpPr>
          <p:cNvPr id="7" name="TextBox 6"/>
          <p:cNvSpPr txBox="1"/>
          <p:nvPr/>
        </p:nvSpPr>
        <p:spPr>
          <a:xfrm>
            <a:off x="10790197" y="3325975"/>
            <a:ext cx="926707" cy="646331"/>
          </a:xfrm>
          <a:prstGeom prst="rect">
            <a:avLst/>
          </a:prstGeom>
          <a:noFill/>
        </p:spPr>
        <p:txBody>
          <a:bodyPr wrap="square" rtlCol="0">
            <a:spAutoFit/>
          </a:bodyPr>
          <a:lstStyle/>
          <a:p>
            <a:pPr algn="ctr"/>
            <a:r>
              <a:rPr lang="en-US" dirty="0" smtClean="0"/>
              <a:t>In Millions</a:t>
            </a:r>
            <a:endParaRPr lang="en-US" dirty="0"/>
          </a:p>
        </p:txBody>
      </p:sp>
      <p:sp>
        <p:nvSpPr>
          <p:cNvPr id="3" name="TextBox 2"/>
          <p:cNvSpPr txBox="1"/>
          <p:nvPr/>
        </p:nvSpPr>
        <p:spPr>
          <a:xfrm>
            <a:off x="819225" y="6048553"/>
            <a:ext cx="8590589" cy="400110"/>
          </a:xfrm>
          <a:prstGeom prst="rect">
            <a:avLst/>
          </a:prstGeom>
          <a:noFill/>
        </p:spPr>
        <p:txBody>
          <a:bodyPr wrap="square" rtlCol="0">
            <a:spAutoFit/>
          </a:bodyPr>
          <a:lstStyle/>
          <a:p>
            <a:r>
              <a:rPr lang="en-US" sz="2000" dirty="0" smtClean="0"/>
              <a:t>Official forecast increased state general fund direct by $847.4 million</a:t>
            </a:r>
            <a:endParaRPr lang="en-US" sz="2000" dirty="0"/>
          </a:p>
        </p:txBody>
      </p:sp>
    </p:spTree>
    <p:extLst>
      <p:ext uri="{BB962C8B-B14F-4D97-AF65-F5344CB8AC3E}">
        <p14:creationId xmlns:p14="http://schemas.microsoft.com/office/powerpoint/2010/main" val="3057463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FY 22 Recommendations for  Supplemental and Funds Bills</a:t>
            </a:r>
            <a:endParaRPr lang="en-US" sz="6000" dirty="0"/>
          </a:p>
        </p:txBody>
      </p:sp>
      <p:sp>
        <p:nvSpPr>
          <p:cNvPr id="4" name="Text Placeholder 3"/>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86155048-FA92-4756-BB50-535DA19E3584}" type="slidenum">
              <a:rPr lang="en-US" smtClean="0"/>
              <a:pPr/>
              <a:t>15</a:t>
            </a:fld>
            <a:endParaRPr lang="en-US" dirty="0"/>
          </a:p>
        </p:txBody>
      </p:sp>
    </p:spTree>
    <p:extLst>
      <p:ext uri="{BB962C8B-B14F-4D97-AF65-F5344CB8AC3E}">
        <p14:creationId xmlns:p14="http://schemas.microsoft.com/office/powerpoint/2010/main" val="1854443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922" y="1485907"/>
            <a:ext cx="11223625" cy="51398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200" dirty="0"/>
              <a:t>$400 million for the Hurricane Storm Damage and Risk Reduction System </a:t>
            </a:r>
            <a:r>
              <a:rPr lang="en-US" sz="3200" dirty="0" smtClean="0"/>
              <a:t>second </a:t>
            </a:r>
            <a:r>
              <a:rPr lang="en-US" sz="3200" dirty="0"/>
              <a:t>payment to Corps of Engineers</a:t>
            </a:r>
          </a:p>
          <a:p>
            <a:pPr marL="285750" indent="-285750">
              <a:spcAft>
                <a:spcPts val="1200"/>
              </a:spcAft>
              <a:buFont typeface="Arial" panose="020B0604020202020204" pitchFamily="34" charset="0"/>
              <a:buChar char="•"/>
            </a:pPr>
            <a:r>
              <a:rPr lang="en-US" sz="3200" dirty="0" smtClean="0"/>
              <a:t>In excess of $450 million for FEMA repayments for cost share obligations for storms dating back to Katrina</a:t>
            </a:r>
          </a:p>
          <a:p>
            <a:pPr marL="285750" indent="-285750">
              <a:spcAft>
                <a:spcPts val="1200"/>
              </a:spcAft>
              <a:buFont typeface="Arial" panose="020B0604020202020204" pitchFamily="34" charset="0"/>
              <a:buChar char="•"/>
            </a:pPr>
            <a:r>
              <a:rPr lang="en-US" sz="3200" dirty="0" smtClean="0"/>
              <a:t>Deposits into the Early Childhood fund based on current year savings in DOE due to lower student count – approx. $50 million</a:t>
            </a:r>
          </a:p>
          <a:p>
            <a:pPr marL="285750" indent="-285750">
              <a:spcAft>
                <a:spcPts val="1200"/>
              </a:spcAft>
              <a:buFont typeface="Arial" panose="020B0604020202020204" pitchFamily="34" charset="0"/>
              <a:buChar char="•"/>
            </a:pPr>
            <a:r>
              <a:rPr lang="en-US" sz="3200" dirty="0" smtClean="0"/>
              <a:t>$42.5 million to DOTD for IIJA match</a:t>
            </a:r>
          </a:p>
          <a:p>
            <a:pPr marL="285750" indent="-285750">
              <a:spcAft>
                <a:spcPts val="1200"/>
              </a:spcAft>
              <a:buFont typeface="Arial" panose="020B0604020202020204" pitchFamily="34" charset="0"/>
              <a:buChar char="•"/>
            </a:pPr>
            <a:r>
              <a:rPr lang="en-US" sz="3200" dirty="0" smtClean="0"/>
              <a:t>$500 million deposit into a new fund for a new Mississippi River Bridge</a:t>
            </a:r>
            <a:endParaRPr lang="en-US" sz="3200" dirty="0"/>
          </a:p>
        </p:txBody>
      </p:sp>
      <p:sp>
        <p:nvSpPr>
          <p:cNvPr id="2" name="Title 1"/>
          <p:cNvSpPr>
            <a:spLocks noGrp="1"/>
          </p:cNvSpPr>
          <p:nvPr>
            <p:ph type="title"/>
          </p:nvPr>
        </p:nvSpPr>
        <p:spPr>
          <a:xfrm>
            <a:off x="462922" y="210268"/>
            <a:ext cx="10869613" cy="1325563"/>
          </a:xfrm>
        </p:spPr>
        <p:txBody>
          <a:bodyPr>
            <a:normAutofit/>
          </a:bodyPr>
          <a:lstStyle/>
          <a:p>
            <a:r>
              <a:rPr lang="en-US" dirty="0" smtClean="0"/>
              <a:t>FY 2021-2022 Supplemental and Funds Bills</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16</a:t>
            </a:fld>
            <a:endParaRPr lang="en-US" dirty="0"/>
          </a:p>
        </p:txBody>
      </p:sp>
    </p:spTree>
    <p:extLst>
      <p:ext uri="{BB962C8B-B14F-4D97-AF65-F5344CB8AC3E}">
        <p14:creationId xmlns:p14="http://schemas.microsoft.com/office/powerpoint/2010/main" val="3811226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922" y="1485907"/>
            <a:ext cx="11223625" cy="51398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200" dirty="0"/>
              <a:t>$1.5 million – Northwest </a:t>
            </a:r>
            <a:r>
              <a:rPr lang="en-US" sz="3200" dirty="0" smtClean="0"/>
              <a:t>LA Crime Lab</a:t>
            </a:r>
            <a:endParaRPr lang="en-US" sz="3200" dirty="0"/>
          </a:p>
          <a:p>
            <a:pPr marL="285750" indent="-285750">
              <a:spcAft>
                <a:spcPts val="1200"/>
              </a:spcAft>
              <a:buFont typeface="Arial" panose="020B0604020202020204" pitchFamily="34" charset="0"/>
              <a:buChar char="•"/>
            </a:pPr>
            <a:r>
              <a:rPr lang="en-US" sz="3200" dirty="0"/>
              <a:t>$3 million –</a:t>
            </a:r>
            <a:r>
              <a:rPr lang="en-US" sz="3200" dirty="0" smtClean="0"/>
              <a:t> </a:t>
            </a:r>
            <a:r>
              <a:rPr lang="en-US" sz="3200" dirty="0"/>
              <a:t>Death benefits for the Military</a:t>
            </a:r>
          </a:p>
          <a:p>
            <a:pPr marL="285750" indent="-285750">
              <a:spcAft>
                <a:spcPts val="1200"/>
              </a:spcAft>
              <a:buFont typeface="Arial" panose="020B0604020202020204" pitchFamily="34" charset="0"/>
              <a:buChar char="•"/>
            </a:pPr>
            <a:r>
              <a:rPr lang="en-US" sz="3200" dirty="0"/>
              <a:t>$5 million – NCAA Final Four this March</a:t>
            </a:r>
          </a:p>
          <a:p>
            <a:pPr marL="285750" indent="-285750">
              <a:spcAft>
                <a:spcPts val="1200"/>
              </a:spcAft>
              <a:buFont typeface="Arial" panose="020B0604020202020204" pitchFamily="34" charset="0"/>
              <a:buChar char="•"/>
            </a:pPr>
            <a:r>
              <a:rPr lang="en-US" sz="3200" dirty="0"/>
              <a:t>$6.9 million--LWIN transition to Ethernet and new generators</a:t>
            </a:r>
          </a:p>
          <a:p>
            <a:pPr marL="285750" indent="-285750">
              <a:spcAft>
                <a:spcPts val="1200"/>
              </a:spcAft>
              <a:buFont typeface="Arial" panose="020B0604020202020204" pitchFamily="34" charset="0"/>
              <a:buChar char="•"/>
            </a:pPr>
            <a:r>
              <a:rPr lang="en-US" sz="3200" dirty="0"/>
              <a:t>$10 million – Louisiana Outdoors Forever Fund</a:t>
            </a:r>
          </a:p>
          <a:p>
            <a:pPr marL="285750" indent="-285750">
              <a:spcAft>
                <a:spcPts val="1200"/>
              </a:spcAft>
              <a:buFont typeface="Arial" panose="020B0604020202020204" pitchFamily="34" charset="0"/>
              <a:buChar char="•"/>
            </a:pPr>
            <a:r>
              <a:rPr lang="en-US" sz="3200" dirty="0"/>
              <a:t>$16.7 million – Corrections and Public Safety </a:t>
            </a:r>
          </a:p>
          <a:p>
            <a:pPr marL="285750" indent="-285750">
              <a:spcAft>
                <a:spcPts val="1200"/>
              </a:spcAft>
              <a:buFont typeface="Arial" panose="020B0604020202020204" pitchFamily="34" charset="0"/>
              <a:buChar char="•"/>
            </a:pPr>
            <a:r>
              <a:rPr lang="en-US" sz="3200" dirty="0"/>
              <a:t>$65 million – Judgments</a:t>
            </a:r>
          </a:p>
          <a:p>
            <a:pPr marL="285750" indent="-285750">
              <a:spcAft>
                <a:spcPts val="1200"/>
              </a:spcAft>
              <a:buFont typeface="Arial" panose="020B0604020202020204" pitchFamily="34" charset="0"/>
              <a:buChar char="•"/>
            </a:pPr>
            <a:r>
              <a:rPr lang="en-US" sz="3200" dirty="0"/>
              <a:t>$65 million – Cash capital outlay projects</a:t>
            </a:r>
          </a:p>
        </p:txBody>
      </p:sp>
      <p:sp>
        <p:nvSpPr>
          <p:cNvPr id="2" name="Title 1"/>
          <p:cNvSpPr>
            <a:spLocks noGrp="1"/>
          </p:cNvSpPr>
          <p:nvPr>
            <p:ph type="title"/>
          </p:nvPr>
        </p:nvSpPr>
        <p:spPr>
          <a:xfrm>
            <a:off x="462922" y="210268"/>
            <a:ext cx="10869613" cy="1325563"/>
          </a:xfrm>
        </p:spPr>
        <p:txBody>
          <a:bodyPr>
            <a:normAutofit/>
          </a:bodyPr>
          <a:lstStyle/>
          <a:p>
            <a:r>
              <a:rPr lang="en-US" dirty="0" smtClean="0"/>
              <a:t>FY 2021-2022 Supplemental and Funds Bills</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17</a:t>
            </a:fld>
            <a:endParaRPr lang="en-US" dirty="0"/>
          </a:p>
        </p:txBody>
      </p:sp>
    </p:spTree>
    <p:extLst>
      <p:ext uri="{BB962C8B-B14F-4D97-AF65-F5344CB8AC3E}">
        <p14:creationId xmlns:p14="http://schemas.microsoft.com/office/powerpoint/2010/main" val="646700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Investing in Roads and Bridges</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18</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38575929"/>
              </p:ext>
            </p:extLst>
          </p:nvPr>
        </p:nvGraphicFramePr>
        <p:xfrm>
          <a:off x="1553535" y="1444262"/>
          <a:ext cx="8128000" cy="5181600"/>
        </p:xfrm>
        <a:graphic>
          <a:graphicData uri="http://schemas.openxmlformats.org/drawingml/2006/table">
            <a:tbl>
              <a:tblPr firstRow="1" bandRow="1">
                <a:tableStyleId>{BC89EF96-8CEA-46FF-86C4-4CE0E7609802}</a:tableStyleId>
              </a:tblPr>
              <a:tblGrid>
                <a:gridCol w="6527209">
                  <a:extLst>
                    <a:ext uri="{9D8B030D-6E8A-4147-A177-3AD203B41FA5}">
                      <a16:colId xmlns:a16="http://schemas.microsoft.com/office/drawing/2014/main" val="4147242297"/>
                    </a:ext>
                  </a:extLst>
                </a:gridCol>
                <a:gridCol w="1600791">
                  <a:extLst>
                    <a:ext uri="{9D8B030D-6E8A-4147-A177-3AD203B41FA5}">
                      <a16:colId xmlns:a16="http://schemas.microsoft.com/office/drawing/2014/main" val="1391810273"/>
                    </a:ext>
                  </a:extLst>
                </a:gridCol>
              </a:tblGrid>
              <a:tr h="274320">
                <a:tc>
                  <a:txBody>
                    <a:bodyPr/>
                    <a:lstStyle/>
                    <a:p>
                      <a:r>
                        <a:rPr lang="en-US" sz="1600" dirty="0" smtClean="0"/>
                        <a:t>FY 21 State General Fund Surplus</a:t>
                      </a:r>
                      <a:endParaRPr lang="en-US" sz="1600" dirty="0"/>
                    </a:p>
                  </a:txBody>
                  <a:tcPr/>
                </a:tc>
                <a:tc>
                  <a:txBody>
                    <a:bodyPr/>
                    <a:lstStyle/>
                    <a:p>
                      <a:pPr algn="r"/>
                      <a:endParaRPr lang="en-US" sz="1600" dirty="0"/>
                    </a:p>
                  </a:txBody>
                  <a:tcPr/>
                </a:tc>
                <a:extLst>
                  <a:ext uri="{0D108BD9-81ED-4DB2-BD59-A6C34878D82A}">
                    <a16:rowId xmlns:a16="http://schemas.microsoft.com/office/drawing/2014/main" val="47629088"/>
                  </a:ext>
                </a:extLst>
              </a:tr>
              <a:tr h="0">
                <a:tc>
                  <a:txBody>
                    <a:bodyPr/>
                    <a:lstStyle/>
                    <a:p>
                      <a:pPr marL="182880"/>
                      <a:r>
                        <a:rPr lang="en-US" sz="1600" dirty="0" smtClean="0"/>
                        <a:t>FY 23 –</a:t>
                      </a:r>
                      <a:r>
                        <a:rPr lang="en-US" sz="1600" baseline="0" dirty="0" smtClean="0"/>
                        <a:t> Match for existing identified projects</a:t>
                      </a:r>
                      <a:endParaRPr lang="en-US" sz="1600" dirty="0"/>
                    </a:p>
                  </a:txBody>
                  <a:tcPr/>
                </a:tc>
                <a:tc>
                  <a:txBody>
                    <a:bodyPr/>
                    <a:lstStyle/>
                    <a:p>
                      <a:pPr algn="r"/>
                      <a:r>
                        <a:rPr lang="en-US" sz="1600" dirty="0" smtClean="0"/>
                        <a:t>$170.6 million</a:t>
                      </a:r>
                      <a:endParaRPr lang="en-US" sz="1600" dirty="0"/>
                    </a:p>
                  </a:txBody>
                  <a:tcPr/>
                </a:tc>
                <a:extLst>
                  <a:ext uri="{0D108BD9-81ED-4DB2-BD59-A6C34878D82A}">
                    <a16:rowId xmlns:a16="http://schemas.microsoft.com/office/drawing/2014/main" val="3148671936"/>
                  </a:ext>
                </a:extLst>
              </a:tr>
              <a:tr h="0">
                <a:tc>
                  <a:txBody>
                    <a:bodyPr/>
                    <a:lstStyle/>
                    <a:p>
                      <a:pPr marL="182880"/>
                      <a:r>
                        <a:rPr lang="en-US" sz="1600" dirty="0" smtClean="0"/>
                        <a:t>FY 23 – Match for August redistribution</a:t>
                      </a:r>
                      <a:endParaRPr lang="en-US" sz="1600" dirty="0"/>
                    </a:p>
                  </a:txBody>
                  <a:tcPr/>
                </a:tc>
                <a:tc>
                  <a:txBody>
                    <a:bodyPr/>
                    <a:lstStyle/>
                    <a:p>
                      <a:pPr algn="r"/>
                      <a:r>
                        <a:rPr lang="en-US" sz="1600" dirty="0" smtClean="0"/>
                        <a:t>$25.0 million</a:t>
                      </a:r>
                      <a:endParaRPr lang="en-US" sz="1600" dirty="0"/>
                    </a:p>
                  </a:txBody>
                  <a:tcPr/>
                </a:tc>
                <a:extLst>
                  <a:ext uri="{0D108BD9-81ED-4DB2-BD59-A6C34878D82A}">
                    <a16:rowId xmlns:a16="http://schemas.microsoft.com/office/drawing/2014/main" val="4002761595"/>
                  </a:ext>
                </a:extLst>
              </a:tr>
              <a:tr h="0">
                <a:tc>
                  <a:txBody>
                    <a:bodyPr/>
                    <a:lstStyle/>
                    <a:p>
                      <a:pPr marL="182880"/>
                      <a:r>
                        <a:rPr lang="en-US" sz="1600" dirty="0" smtClean="0"/>
                        <a:t>            Total FY 21 SGF Surplus</a:t>
                      </a:r>
                      <a:endParaRPr lang="en-US" sz="1600" b="1" dirty="0"/>
                    </a:p>
                  </a:txBody>
                  <a:tcPr/>
                </a:tc>
                <a:tc>
                  <a:txBody>
                    <a:bodyPr/>
                    <a:lstStyle/>
                    <a:p>
                      <a:pPr algn="r"/>
                      <a:r>
                        <a:rPr lang="en-US" sz="1600" dirty="0" smtClean="0"/>
                        <a:t>$195.6 million</a:t>
                      </a:r>
                      <a:endParaRPr lang="en-US" sz="1600" b="1" dirty="0"/>
                    </a:p>
                  </a:txBody>
                  <a:tcPr/>
                </a:tc>
                <a:extLst>
                  <a:ext uri="{0D108BD9-81ED-4DB2-BD59-A6C34878D82A}">
                    <a16:rowId xmlns:a16="http://schemas.microsoft.com/office/drawing/2014/main" val="1302680341"/>
                  </a:ext>
                </a:extLst>
              </a:tr>
              <a:tr h="0">
                <a:tc>
                  <a:txBody>
                    <a:bodyPr/>
                    <a:lstStyle/>
                    <a:p>
                      <a:r>
                        <a:rPr lang="en-US" sz="1600" b="1" dirty="0" smtClean="0"/>
                        <a:t>FY 22 State General Fund Excess</a:t>
                      </a:r>
                      <a:endParaRPr lang="en-US" sz="1600" b="1" dirty="0"/>
                    </a:p>
                  </a:txBody>
                  <a:tcPr/>
                </a:tc>
                <a:tc>
                  <a:txBody>
                    <a:bodyPr/>
                    <a:lstStyle/>
                    <a:p>
                      <a:pPr algn="r"/>
                      <a:endParaRPr lang="en-US" sz="1600" dirty="0"/>
                    </a:p>
                  </a:txBody>
                  <a:tcPr/>
                </a:tc>
                <a:extLst>
                  <a:ext uri="{0D108BD9-81ED-4DB2-BD59-A6C34878D82A}">
                    <a16:rowId xmlns:a16="http://schemas.microsoft.com/office/drawing/2014/main" val="956745850"/>
                  </a:ext>
                </a:extLst>
              </a:tr>
              <a:tr h="0">
                <a:tc>
                  <a:txBody>
                    <a:bodyPr/>
                    <a:lstStyle/>
                    <a:p>
                      <a:pPr marL="182880"/>
                      <a:r>
                        <a:rPr lang="en-US" sz="1600" dirty="0" smtClean="0"/>
                        <a:t>F Y22 – Match for existing identified projects, redistribution and competitive IIJA grants</a:t>
                      </a:r>
                      <a:endParaRPr lang="en-US" sz="1600" dirty="0"/>
                    </a:p>
                  </a:txBody>
                  <a:tcPr/>
                </a:tc>
                <a:tc>
                  <a:txBody>
                    <a:bodyPr/>
                    <a:lstStyle/>
                    <a:p>
                      <a:pPr algn="r"/>
                      <a:r>
                        <a:rPr lang="en-US" sz="1600" dirty="0" smtClean="0"/>
                        <a:t>$42.5 million</a:t>
                      </a:r>
                      <a:endParaRPr lang="en-US" sz="1600" dirty="0"/>
                    </a:p>
                  </a:txBody>
                  <a:tcPr/>
                </a:tc>
                <a:extLst>
                  <a:ext uri="{0D108BD9-81ED-4DB2-BD59-A6C34878D82A}">
                    <a16:rowId xmlns:a16="http://schemas.microsoft.com/office/drawing/2014/main" val="3266299469"/>
                  </a:ext>
                </a:extLst>
              </a:tr>
              <a:tr h="0">
                <a:tc>
                  <a:txBody>
                    <a:bodyPr/>
                    <a:lstStyle/>
                    <a:p>
                      <a:pPr marL="182880"/>
                      <a:r>
                        <a:rPr lang="en-US" sz="1600" dirty="0" smtClean="0"/>
                        <a:t>New Baton Rouge Bridge</a:t>
                      </a:r>
                      <a:r>
                        <a:rPr lang="en-US" sz="1600" baseline="0" dirty="0" smtClean="0"/>
                        <a:t> Fund</a:t>
                      </a:r>
                      <a:endParaRPr lang="en-US" sz="1600" dirty="0"/>
                    </a:p>
                  </a:txBody>
                  <a:tcPr/>
                </a:tc>
                <a:tc>
                  <a:txBody>
                    <a:bodyPr/>
                    <a:lstStyle/>
                    <a:p>
                      <a:pPr algn="r"/>
                      <a:r>
                        <a:rPr lang="en-US" sz="1600" dirty="0" smtClean="0"/>
                        <a:t>$500.0 million</a:t>
                      </a:r>
                      <a:endParaRPr lang="en-US" sz="1600" dirty="0"/>
                    </a:p>
                  </a:txBody>
                  <a:tcPr/>
                </a:tc>
                <a:extLst>
                  <a:ext uri="{0D108BD9-81ED-4DB2-BD59-A6C34878D82A}">
                    <a16:rowId xmlns:a16="http://schemas.microsoft.com/office/drawing/2014/main" val="2250169095"/>
                  </a:ext>
                </a:extLst>
              </a:tr>
              <a:tr h="0">
                <a:tc>
                  <a:txBody>
                    <a:bodyPr/>
                    <a:lstStyle/>
                    <a:p>
                      <a:r>
                        <a:rPr lang="en-US" sz="1600" dirty="0" smtClean="0"/>
                        <a:t>            Total FY 22 SGF Excess</a:t>
                      </a:r>
                      <a:endParaRPr lang="en-US" sz="1600" b="1" dirty="0"/>
                    </a:p>
                  </a:txBody>
                  <a:tcPr/>
                </a:tc>
                <a:tc>
                  <a:txBody>
                    <a:bodyPr/>
                    <a:lstStyle/>
                    <a:p>
                      <a:pPr algn="r"/>
                      <a:r>
                        <a:rPr lang="en-US" sz="1600" dirty="0" smtClean="0"/>
                        <a:t>$542.5 million</a:t>
                      </a:r>
                      <a:endParaRPr lang="en-US" sz="1600" b="1" dirty="0"/>
                    </a:p>
                  </a:txBody>
                  <a:tcPr/>
                </a:tc>
                <a:extLst>
                  <a:ext uri="{0D108BD9-81ED-4DB2-BD59-A6C34878D82A}">
                    <a16:rowId xmlns:a16="http://schemas.microsoft.com/office/drawing/2014/main" val="3329250968"/>
                  </a:ext>
                </a:extLst>
              </a:tr>
              <a:tr h="0">
                <a:tc>
                  <a:txBody>
                    <a:bodyPr/>
                    <a:lstStyle/>
                    <a:p>
                      <a:r>
                        <a:rPr lang="en-US" sz="1600" b="1" dirty="0" smtClean="0"/>
                        <a:t>American</a:t>
                      </a:r>
                      <a:r>
                        <a:rPr lang="en-US" sz="1600" b="1" baseline="0" dirty="0" smtClean="0"/>
                        <a:t> Rescue Plan</a:t>
                      </a:r>
                      <a:endParaRPr lang="en-US" sz="1600" b="1" dirty="0"/>
                    </a:p>
                  </a:txBody>
                  <a:tcPr/>
                </a:tc>
                <a:tc>
                  <a:txBody>
                    <a:bodyPr/>
                    <a:lstStyle/>
                    <a:p>
                      <a:pPr algn="r"/>
                      <a:endParaRPr lang="en-US" sz="1600" dirty="0"/>
                    </a:p>
                  </a:txBody>
                  <a:tcPr/>
                </a:tc>
                <a:extLst>
                  <a:ext uri="{0D108BD9-81ED-4DB2-BD59-A6C34878D82A}">
                    <a16:rowId xmlns:a16="http://schemas.microsoft.com/office/drawing/2014/main" val="3047559824"/>
                  </a:ext>
                </a:extLst>
              </a:tr>
              <a:tr h="0">
                <a:tc>
                  <a:txBody>
                    <a:bodyPr/>
                    <a:lstStyle/>
                    <a:p>
                      <a:pPr marL="182880"/>
                      <a:r>
                        <a:rPr lang="en-US" sz="1600" dirty="0" smtClean="0"/>
                        <a:t>Lake</a:t>
                      </a:r>
                      <a:r>
                        <a:rPr lang="en-US" sz="1600" baseline="0" dirty="0" smtClean="0"/>
                        <a:t> Charles Bridge</a:t>
                      </a:r>
                      <a:endParaRPr lang="en-US" sz="1600" dirty="0"/>
                    </a:p>
                  </a:txBody>
                  <a:tcPr/>
                </a:tc>
                <a:tc>
                  <a:txBody>
                    <a:bodyPr/>
                    <a:lstStyle/>
                    <a:p>
                      <a:pPr algn="r"/>
                      <a:r>
                        <a:rPr lang="en-US" sz="1600" dirty="0" smtClean="0"/>
                        <a:t>$100.0 million</a:t>
                      </a:r>
                      <a:endParaRPr lang="en-US" sz="1600" dirty="0"/>
                    </a:p>
                  </a:txBody>
                  <a:tcPr/>
                </a:tc>
                <a:extLst>
                  <a:ext uri="{0D108BD9-81ED-4DB2-BD59-A6C34878D82A}">
                    <a16:rowId xmlns:a16="http://schemas.microsoft.com/office/drawing/2014/main" val="4220951434"/>
                  </a:ext>
                </a:extLst>
              </a:tr>
              <a:tr h="0">
                <a:tc>
                  <a:txBody>
                    <a:bodyPr/>
                    <a:lstStyle/>
                    <a:p>
                      <a:pPr marL="182880"/>
                      <a:r>
                        <a:rPr lang="en-US" sz="1600" dirty="0" smtClean="0"/>
                        <a:t>Baton Rouge to New Orleans Rail</a:t>
                      </a:r>
                      <a:endParaRPr lang="en-US" sz="1600" dirty="0"/>
                    </a:p>
                  </a:txBody>
                  <a:tcPr/>
                </a:tc>
                <a:tc>
                  <a:txBody>
                    <a:bodyPr/>
                    <a:lstStyle/>
                    <a:p>
                      <a:pPr algn="r"/>
                      <a:r>
                        <a:rPr lang="en-US" sz="1600" dirty="0" smtClean="0"/>
                        <a:t>$25.0 million</a:t>
                      </a:r>
                      <a:endParaRPr lang="en-US" sz="1600" dirty="0"/>
                    </a:p>
                  </a:txBody>
                  <a:tcPr/>
                </a:tc>
                <a:extLst>
                  <a:ext uri="{0D108BD9-81ED-4DB2-BD59-A6C34878D82A}">
                    <a16:rowId xmlns:a16="http://schemas.microsoft.com/office/drawing/2014/main" val="3273461741"/>
                  </a:ext>
                </a:extLst>
              </a:tr>
              <a:tr h="0">
                <a:tc>
                  <a:txBody>
                    <a:bodyPr/>
                    <a:lstStyle/>
                    <a:p>
                      <a:pPr marL="182880"/>
                      <a:r>
                        <a:rPr lang="en-US" sz="1600" dirty="0" smtClean="0"/>
                        <a:t>Opportunity/Contingency Fund – Competitive grants, opportunities and cost overruns</a:t>
                      </a:r>
                      <a:endParaRPr lang="en-US" sz="1600" dirty="0"/>
                    </a:p>
                  </a:txBody>
                  <a:tcPr/>
                </a:tc>
                <a:tc>
                  <a:txBody>
                    <a:bodyPr/>
                    <a:lstStyle/>
                    <a:p>
                      <a:pPr algn="r"/>
                      <a:r>
                        <a:rPr lang="en-US" sz="1600" dirty="0" smtClean="0"/>
                        <a:t>$50.0 million</a:t>
                      </a:r>
                      <a:endParaRPr lang="en-US" sz="1600" dirty="0"/>
                    </a:p>
                  </a:txBody>
                  <a:tcPr/>
                </a:tc>
                <a:extLst>
                  <a:ext uri="{0D108BD9-81ED-4DB2-BD59-A6C34878D82A}">
                    <a16:rowId xmlns:a16="http://schemas.microsoft.com/office/drawing/2014/main" val="1133788304"/>
                  </a:ext>
                </a:extLst>
              </a:tr>
              <a:tr h="0">
                <a:tc>
                  <a:txBody>
                    <a:bodyPr/>
                    <a:lstStyle/>
                    <a:p>
                      <a:r>
                        <a:rPr lang="en-US" sz="1600" dirty="0" smtClean="0"/>
                        <a:t>            Total American Rescue Plan</a:t>
                      </a:r>
                      <a:endParaRPr lang="en-US" sz="1600" b="1" dirty="0"/>
                    </a:p>
                  </a:txBody>
                  <a:tcPr/>
                </a:tc>
                <a:tc>
                  <a:txBody>
                    <a:bodyPr/>
                    <a:lstStyle/>
                    <a:p>
                      <a:pPr algn="r"/>
                      <a:r>
                        <a:rPr lang="en-US" sz="1600" dirty="0" smtClean="0"/>
                        <a:t>$275.0 million</a:t>
                      </a:r>
                      <a:endParaRPr lang="en-US" sz="1600" b="1" dirty="0"/>
                    </a:p>
                  </a:txBody>
                  <a:tcPr/>
                </a:tc>
                <a:extLst>
                  <a:ext uri="{0D108BD9-81ED-4DB2-BD59-A6C34878D82A}">
                    <a16:rowId xmlns:a16="http://schemas.microsoft.com/office/drawing/2014/main" val="1070709352"/>
                  </a:ext>
                </a:extLst>
              </a:tr>
              <a:tr h="0">
                <a:tc>
                  <a:txBody>
                    <a:bodyPr/>
                    <a:lstStyle/>
                    <a:p>
                      <a:r>
                        <a:rPr lang="en-US" sz="1600" b="1" dirty="0" smtClean="0"/>
                        <a:t>Total</a:t>
                      </a:r>
                      <a:r>
                        <a:rPr lang="en-US" sz="1600" b="1" baseline="0" dirty="0" smtClean="0"/>
                        <a:t> Additional Funding for DOTD</a:t>
                      </a:r>
                      <a:endParaRPr lang="en-US" sz="1600" b="1" dirty="0"/>
                    </a:p>
                  </a:txBody>
                  <a:tcPr/>
                </a:tc>
                <a:tc>
                  <a:txBody>
                    <a:bodyPr/>
                    <a:lstStyle/>
                    <a:p>
                      <a:pPr algn="r"/>
                      <a:r>
                        <a:rPr lang="en-US" sz="1600" dirty="0" smtClean="0"/>
                        <a:t>$1,031.1 billion</a:t>
                      </a:r>
                      <a:endParaRPr lang="en-US" sz="1600" b="1" dirty="0"/>
                    </a:p>
                  </a:txBody>
                  <a:tcPr/>
                </a:tc>
                <a:extLst>
                  <a:ext uri="{0D108BD9-81ED-4DB2-BD59-A6C34878D82A}">
                    <a16:rowId xmlns:a16="http://schemas.microsoft.com/office/drawing/2014/main" val="1455457931"/>
                  </a:ext>
                </a:extLst>
              </a:tr>
            </a:tbl>
          </a:graphicData>
        </a:graphic>
      </p:graphicFrame>
    </p:spTree>
    <p:extLst>
      <p:ext uri="{BB962C8B-B14F-4D97-AF65-F5344CB8AC3E}">
        <p14:creationId xmlns:p14="http://schemas.microsoft.com/office/powerpoint/2010/main" val="861984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FY 22 Accomplishments</a:t>
            </a:r>
            <a:endParaRPr lang="en-US" sz="6000" dirty="0"/>
          </a:p>
        </p:txBody>
      </p:sp>
      <p:sp>
        <p:nvSpPr>
          <p:cNvPr id="4" name="Text Placeholder 3"/>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86155048-FA92-4756-BB50-535DA19E3584}" type="slidenum">
              <a:rPr lang="en-US" smtClean="0"/>
              <a:pPr/>
              <a:t>19</a:t>
            </a:fld>
            <a:endParaRPr lang="en-US" dirty="0"/>
          </a:p>
        </p:txBody>
      </p:sp>
    </p:spTree>
    <p:extLst>
      <p:ext uri="{BB962C8B-B14F-4D97-AF65-F5344CB8AC3E}">
        <p14:creationId xmlns:p14="http://schemas.microsoft.com/office/powerpoint/2010/main" val="1350134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580" y="1709738"/>
            <a:ext cx="9867015" cy="2852737"/>
          </a:xfrm>
        </p:spPr>
        <p:txBody>
          <a:bodyPr>
            <a:normAutofit/>
          </a:bodyPr>
          <a:lstStyle/>
          <a:p>
            <a:r>
              <a:rPr lang="en-US" sz="4800" dirty="0"/>
              <a:t>Four things come not back: the spoken word, the sped arrow, the past life and the neglected opportunity</a:t>
            </a:r>
            <a:r>
              <a:rPr lang="en-US" sz="4800" dirty="0" smtClean="0"/>
              <a:t>.</a:t>
            </a:r>
            <a:br>
              <a:rPr lang="en-US" sz="4800" dirty="0" smtClean="0"/>
            </a:br>
            <a:r>
              <a:rPr lang="en-US" sz="4800" dirty="0" smtClean="0"/>
              <a:t>                                           </a:t>
            </a:r>
            <a:r>
              <a:rPr lang="en-US" sz="4000" dirty="0" smtClean="0"/>
              <a:t>—Arabian </a:t>
            </a:r>
            <a:r>
              <a:rPr lang="en-US" sz="4000" dirty="0"/>
              <a:t>proverb</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155048-FA92-4756-BB50-535DA19E3584}" type="slidenum">
              <a:rPr lang="en-US" smtClean="0"/>
              <a:t>2</a:t>
            </a:fld>
            <a:endParaRPr lang="en-US"/>
          </a:p>
        </p:txBody>
      </p:sp>
    </p:spTree>
    <p:extLst>
      <p:ext uri="{BB962C8B-B14F-4D97-AF65-F5344CB8AC3E}">
        <p14:creationId xmlns:p14="http://schemas.microsoft.com/office/powerpoint/2010/main" val="314435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748" y="257581"/>
            <a:ext cx="10672860" cy="1325563"/>
          </a:xfrm>
        </p:spPr>
        <p:txBody>
          <a:bodyPr>
            <a:normAutofit/>
          </a:bodyPr>
          <a:lstStyle/>
          <a:p>
            <a:r>
              <a:rPr lang="en-US" sz="3200" dirty="0" smtClean="0"/>
              <a:t>Louisiana Annual Gross Domestic Product (GDP): 2009-2021</a:t>
            </a:r>
            <a:endParaRPr lang="en-US" sz="3200" dirty="0"/>
          </a:p>
        </p:txBody>
      </p:sp>
      <p:sp>
        <p:nvSpPr>
          <p:cNvPr id="5" name="Slide Number Placeholder 4"/>
          <p:cNvSpPr>
            <a:spLocks noGrp="1"/>
          </p:cNvSpPr>
          <p:nvPr>
            <p:ph type="sldNum" sz="quarter" idx="12"/>
          </p:nvPr>
        </p:nvSpPr>
        <p:spPr>
          <a:xfrm>
            <a:off x="9215880" y="6356350"/>
            <a:ext cx="2743200" cy="365125"/>
          </a:xfrm>
        </p:spPr>
        <p:txBody>
          <a:bodyPr/>
          <a:lstStyle/>
          <a:p>
            <a:fld id="{86155048-FA92-4756-BB50-535DA19E3584}" type="slidenum">
              <a:rPr lang="en-US" smtClean="0"/>
              <a:pPr/>
              <a:t>20</a:t>
            </a:fld>
            <a:endParaRPr lang="en-US" dirty="0"/>
          </a:p>
        </p:txBody>
      </p:sp>
      <p:sp>
        <p:nvSpPr>
          <p:cNvPr id="3" name="TextBox 2"/>
          <p:cNvSpPr txBox="1"/>
          <p:nvPr/>
        </p:nvSpPr>
        <p:spPr>
          <a:xfrm rot="16200000">
            <a:off x="-341129" y="3651423"/>
            <a:ext cx="2182661" cy="261610"/>
          </a:xfrm>
          <a:prstGeom prst="rect">
            <a:avLst/>
          </a:prstGeom>
          <a:noFill/>
        </p:spPr>
        <p:txBody>
          <a:bodyPr wrap="square" rtlCol="0">
            <a:spAutoFit/>
          </a:bodyPr>
          <a:lstStyle/>
          <a:p>
            <a:pPr algn="ctr"/>
            <a:r>
              <a:rPr lang="en-US" sz="1100" dirty="0" smtClean="0"/>
              <a:t>In Billions</a:t>
            </a:r>
            <a:endParaRPr lang="en-US" sz="1100" dirty="0"/>
          </a:p>
        </p:txBody>
      </p:sp>
      <p:graphicFrame>
        <p:nvGraphicFramePr>
          <p:cNvPr id="6" name="Chart 5"/>
          <p:cNvGraphicFramePr>
            <a:graphicFrameLocks/>
          </p:cNvGraphicFramePr>
          <p:nvPr>
            <p:extLst/>
          </p:nvPr>
        </p:nvGraphicFramePr>
        <p:xfrm>
          <a:off x="881008" y="1472564"/>
          <a:ext cx="10239574" cy="5037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7569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402" y="280657"/>
            <a:ext cx="10515600" cy="1325563"/>
          </a:xfrm>
        </p:spPr>
        <p:txBody>
          <a:bodyPr/>
          <a:lstStyle/>
          <a:p>
            <a:r>
              <a:rPr lang="en-US" dirty="0" smtClean="0"/>
              <a:t>Louisiana Unemployment Rate</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21</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507545474"/>
              </p:ext>
            </p:extLst>
          </p:nvPr>
        </p:nvGraphicFramePr>
        <p:xfrm>
          <a:off x="398020" y="1339685"/>
          <a:ext cx="11268364" cy="528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0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136" y="312556"/>
            <a:ext cx="10515600" cy="1325563"/>
          </a:xfrm>
        </p:spPr>
        <p:txBody>
          <a:bodyPr/>
          <a:lstStyle/>
          <a:p>
            <a:r>
              <a:rPr lang="en-US" dirty="0" smtClean="0"/>
              <a:t>Rating Agency Review</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22</a:t>
            </a:fld>
            <a:endParaRPr lang="en-US" dirty="0"/>
          </a:p>
        </p:txBody>
      </p:sp>
      <p:sp>
        <p:nvSpPr>
          <p:cNvPr id="4" name="TextBox 3"/>
          <p:cNvSpPr txBox="1"/>
          <p:nvPr/>
        </p:nvSpPr>
        <p:spPr>
          <a:xfrm>
            <a:off x="905257" y="1596995"/>
            <a:ext cx="10272040" cy="4755148"/>
          </a:xfrm>
          <a:prstGeom prst="rect">
            <a:avLst/>
          </a:prstGeom>
          <a:noFill/>
        </p:spPr>
        <p:txBody>
          <a:bodyPr wrap="square" rtlCol="0">
            <a:spAutoFit/>
          </a:bodyPr>
          <a:lstStyle/>
          <a:p>
            <a:pPr>
              <a:spcAft>
                <a:spcPts val="1800"/>
              </a:spcAft>
            </a:pPr>
            <a:r>
              <a:rPr lang="en-US" sz="2400" b="1" dirty="0" smtClean="0"/>
              <a:t>Moody’s </a:t>
            </a:r>
            <a:r>
              <a:rPr lang="en-US" sz="2400" b="1" dirty="0"/>
              <a:t>Rating Agency, January 12, </a:t>
            </a:r>
            <a:r>
              <a:rPr lang="en-US" sz="2400" b="1" dirty="0" smtClean="0"/>
              <a:t>2022</a:t>
            </a:r>
          </a:p>
          <a:p>
            <a:pPr>
              <a:spcAft>
                <a:spcPts val="1800"/>
              </a:spcAft>
            </a:pPr>
            <a:r>
              <a:rPr lang="en-US" sz="2400" dirty="0" smtClean="0"/>
              <a:t>Louisiana’s </a:t>
            </a:r>
            <a:r>
              <a:rPr lang="en-US" sz="2400" b="1" dirty="0"/>
              <a:t>positive outlook reflects</a:t>
            </a:r>
            <a:r>
              <a:rPr lang="en-US" sz="2400" dirty="0"/>
              <a:t> the significant progress the state has made restoring its financial reserves </a:t>
            </a:r>
            <a:r>
              <a:rPr lang="en-US" sz="2400" dirty="0" smtClean="0"/>
              <a:t>in </a:t>
            </a:r>
            <a:r>
              <a:rPr lang="en-US" sz="2400" dirty="0"/>
              <a:t>recent years by </a:t>
            </a:r>
            <a:r>
              <a:rPr lang="en-US" sz="2400" b="1" dirty="0"/>
              <a:t>aligning revenue and spending </a:t>
            </a:r>
            <a:r>
              <a:rPr lang="en-US" sz="2400" dirty="0"/>
              <a:t>in a post-energy boom era, rebuilding </a:t>
            </a:r>
            <a:r>
              <a:rPr lang="en-US" sz="2400" dirty="0" smtClean="0"/>
              <a:t>liquidity </a:t>
            </a:r>
            <a:r>
              <a:rPr lang="en-US" sz="2400" dirty="0"/>
              <a:t>and generating budgetary </a:t>
            </a:r>
            <a:r>
              <a:rPr lang="en-US" sz="2400" dirty="0" smtClean="0"/>
              <a:t>surpluses. The state’s </a:t>
            </a:r>
            <a:r>
              <a:rPr lang="en-US" sz="2400" dirty="0"/>
              <a:t>recovery, however, depends in part on the recovery of New Orleans (A2 stable), the </a:t>
            </a:r>
            <a:r>
              <a:rPr lang="en-US" sz="2400" dirty="0" smtClean="0"/>
              <a:t>state’s </a:t>
            </a:r>
            <a:r>
              <a:rPr lang="en-US" sz="2400" dirty="0"/>
              <a:t>largest city and a popular tourism destination</a:t>
            </a:r>
            <a:r>
              <a:rPr lang="en-US" sz="2400" dirty="0" smtClean="0"/>
              <a:t>.</a:t>
            </a:r>
          </a:p>
          <a:p>
            <a:pPr>
              <a:spcAft>
                <a:spcPts val="1800"/>
              </a:spcAft>
            </a:pPr>
            <a:r>
              <a:rPr lang="en-US" sz="2400" dirty="0" smtClean="0"/>
              <a:t>Factors that could lead to an upgrade include: long-term growth and diversification of the state economy that offset the volatility of the energy sector as well as sustained trend of structural budget balance with continued strengthening of reserves and liquidity.</a:t>
            </a:r>
            <a:endParaRPr lang="en-US" sz="2400" dirty="0"/>
          </a:p>
          <a:p>
            <a:endParaRPr lang="en-US" dirty="0"/>
          </a:p>
        </p:txBody>
      </p:sp>
    </p:spTree>
    <p:extLst>
      <p:ext uri="{BB962C8B-B14F-4D97-AF65-F5344CB8AC3E}">
        <p14:creationId xmlns:p14="http://schemas.microsoft.com/office/powerpoint/2010/main" val="2219666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49" y="414670"/>
            <a:ext cx="10652051" cy="1149018"/>
          </a:xfrm>
        </p:spPr>
        <p:txBody>
          <a:bodyPr/>
          <a:lstStyle/>
          <a:p>
            <a:r>
              <a:rPr lang="en-US" dirty="0" smtClean="0"/>
              <a:t>New Economic Activity and Investment</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23</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688670899"/>
              </p:ext>
            </p:extLst>
          </p:nvPr>
        </p:nvGraphicFramePr>
        <p:xfrm>
          <a:off x="493778" y="1559953"/>
          <a:ext cx="10860023" cy="5091547"/>
        </p:xfrm>
        <a:graphic>
          <a:graphicData uri="http://schemas.openxmlformats.org/drawingml/2006/table">
            <a:tbl>
              <a:tblPr firstRow="1" firstCol="1" bandRow="1">
                <a:tableStyleId>{5C22544A-7EE6-4342-B048-85BDC9FD1C3A}</a:tableStyleId>
              </a:tblPr>
              <a:tblGrid>
                <a:gridCol w="1904274">
                  <a:extLst>
                    <a:ext uri="{9D8B030D-6E8A-4147-A177-3AD203B41FA5}">
                      <a16:colId xmlns:a16="http://schemas.microsoft.com/office/drawing/2014/main" val="4231048842"/>
                    </a:ext>
                  </a:extLst>
                </a:gridCol>
                <a:gridCol w="2301539">
                  <a:extLst>
                    <a:ext uri="{9D8B030D-6E8A-4147-A177-3AD203B41FA5}">
                      <a16:colId xmlns:a16="http://schemas.microsoft.com/office/drawing/2014/main" val="258723246"/>
                    </a:ext>
                  </a:extLst>
                </a:gridCol>
                <a:gridCol w="2399445">
                  <a:extLst>
                    <a:ext uri="{9D8B030D-6E8A-4147-A177-3AD203B41FA5}">
                      <a16:colId xmlns:a16="http://schemas.microsoft.com/office/drawing/2014/main" val="3114088226"/>
                    </a:ext>
                  </a:extLst>
                </a:gridCol>
                <a:gridCol w="2105386">
                  <a:extLst>
                    <a:ext uri="{9D8B030D-6E8A-4147-A177-3AD203B41FA5}">
                      <a16:colId xmlns:a16="http://schemas.microsoft.com/office/drawing/2014/main" val="1373004022"/>
                    </a:ext>
                  </a:extLst>
                </a:gridCol>
                <a:gridCol w="2149379">
                  <a:extLst>
                    <a:ext uri="{9D8B030D-6E8A-4147-A177-3AD203B41FA5}">
                      <a16:colId xmlns:a16="http://schemas.microsoft.com/office/drawing/2014/main" val="3047680869"/>
                    </a:ext>
                  </a:extLst>
                </a:gridCol>
              </a:tblGrid>
              <a:tr h="814645">
                <a:tc>
                  <a:txBody>
                    <a:bodyPr/>
                    <a:lstStyle/>
                    <a:p>
                      <a:pPr marL="0" marR="0" algn="ctr">
                        <a:spcBef>
                          <a:spcPts val="0"/>
                        </a:spcBef>
                        <a:spcAft>
                          <a:spcPts val="0"/>
                        </a:spcAft>
                      </a:pPr>
                      <a:r>
                        <a:rPr lang="en-US" sz="2400" dirty="0">
                          <a:effectLst/>
                        </a:rPr>
                        <a:t>Year</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Number of Project Wins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Capital Investment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New </a:t>
                      </a:r>
                      <a:r>
                        <a:rPr lang="en-US" sz="2400" dirty="0" smtClean="0">
                          <a:effectLst/>
                        </a:rPr>
                        <a:t>Direct and Indirect Jobs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Retained Jobs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117817"/>
                  </a:ext>
                </a:extLst>
              </a:tr>
              <a:tr h="610986">
                <a:tc>
                  <a:txBody>
                    <a:bodyPr/>
                    <a:lstStyle/>
                    <a:p>
                      <a:pPr marL="0" marR="0" algn="ctr">
                        <a:spcBef>
                          <a:spcPts val="0"/>
                        </a:spcBef>
                        <a:spcAft>
                          <a:spcPts val="0"/>
                        </a:spcAft>
                      </a:pPr>
                      <a:r>
                        <a:rPr lang="en-US" sz="2000" dirty="0">
                          <a:effectLst/>
                        </a:rPr>
                        <a:t>2016</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smtClean="0">
                          <a:effectLst/>
                        </a:rPr>
                        <a:t>36</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a:effectLst/>
                        </a:rPr>
                        <a:t>$</a:t>
                      </a:r>
                      <a:r>
                        <a:rPr lang="en-US" sz="2000" dirty="0" smtClean="0">
                          <a:effectLst/>
                        </a:rPr>
                        <a:t>22.15 </a:t>
                      </a:r>
                      <a:r>
                        <a:rPr lang="en-US" sz="2000" dirty="0">
                          <a:effectLst/>
                        </a:rPr>
                        <a:t>billion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6,908</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4,807</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5085860"/>
                  </a:ext>
                </a:extLst>
              </a:tr>
              <a:tr h="610986">
                <a:tc>
                  <a:txBody>
                    <a:bodyPr/>
                    <a:lstStyle/>
                    <a:p>
                      <a:pPr marL="0" marR="0" algn="ctr">
                        <a:spcBef>
                          <a:spcPts val="0"/>
                        </a:spcBef>
                        <a:spcAft>
                          <a:spcPts val="0"/>
                        </a:spcAft>
                      </a:pPr>
                      <a:r>
                        <a:rPr lang="en-US" sz="2000" dirty="0">
                          <a:effectLst/>
                        </a:rPr>
                        <a:t>2017</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smtClean="0">
                          <a:effectLst/>
                        </a:rPr>
                        <a:t>45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a:effectLst/>
                        </a:rPr>
                        <a:t>$</a:t>
                      </a:r>
                      <a:r>
                        <a:rPr lang="en-US" sz="2000" dirty="0" smtClean="0">
                          <a:effectLst/>
                        </a:rPr>
                        <a:t>4.64 </a:t>
                      </a:r>
                      <a:r>
                        <a:rPr lang="en-US" sz="2000" dirty="0">
                          <a:effectLst/>
                        </a:rPr>
                        <a:t>billion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13,964</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7,987</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0664986"/>
                  </a:ext>
                </a:extLst>
              </a:tr>
              <a:tr h="610986">
                <a:tc>
                  <a:txBody>
                    <a:bodyPr/>
                    <a:lstStyle/>
                    <a:p>
                      <a:pPr marL="0" marR="0" algn="ctr">
                        <a:spcBef>
                          <a:spcPts val="0"/>
                        </a:spcBef>
                        <a:spcAft>
                          <a:spcPts val="0"/>
                        </a:spcAft>
                      </a:pPr>
                      <a:r>
                        <a:rPr lang="en-US" sz="2000" dirty="0">
                          <a:effectLst/>
                        </a:rPr>
                        <a:t>2018</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rPr>
                        <a:t>47</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$6.73 </a:t>
                      </a:r>
                      <a:r>
                        <a:rPr lang="en-US" sz="2000" dirty="0">
                          <a:effectLst/>
                        </a:rPr>
                        <a:t>billion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7,188</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8,095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7525513"/>
                  </a:ext>
                </a:extLst>
              </a:tr>
              <a:tr h="610986">
                <a:tc>
                  <a:txBody>
                    <a:bodyPr/>
                    <a:lstStyle/>
                    <a:p>
                      <a:pPr marL="0" marR="0" algn="ctr">
                        <a:spcBef>
                          <a:spcPts val="0"/>
                        </a:spcBef>
                        <a:spcAft>
                          <a:spcPts val="0"/>
                        </a:spcAft>
                      </a:pPr>
                      <a:r>
                        <a:rPr lang="en-US" sz="2000" dirty="0" smtClean="0">
                          <a:effectLst/>
                        </a:rPr>
                        <a:t>2019</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smtClean="0">
                          <a:effectLst/>
                        </a:rPr>
                        <a:t>83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$8.45 billion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12,331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15,581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48869873"/>
                  </a:ext>
                </a:extLst>
              </a:tr>
              <a:tr h="610986">
                <a:tc>
                  <a:txBody>
                    <a:bodyPr/>
                    <a:lstStyle/>
                    <a:p>
                      <a:pPr marL="0" marR="0" algn="ct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2020</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58</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$12.7 billion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11,632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8,692</a:t>
                      </a:r>
                    </a:p>
                    <a:p>
                      <a:pPr marL="0" marR="0" algn="r">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3095552"/>
                  </a:ext>
                </a:extLst>
              </a:tr>
              <a:tr h="610986">
                <a:tc>
                  <a:txBody>
                    <a:bodyPr/>
                    <a:lstStyle/>
                    <a:p>
                      <a:pPr marL="0" marR="0" algn="ct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2021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63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$20.56 billion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17,802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17,665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3551261"/>
                  </a:ext>
                </a:extLst>
              </a:tr>
              <a:tr h="610986">
                <a:tc>
                  <a:txBody>
                    <a:bodyPr/>
                    <a:lstStyle/>
                    <a:p>
                      <a:pPr marL="0" marR="0" algn="ctr">
                        <a:spcBef>
                          <a:spcPts val="0"/>
                        </a:spcBef>
                        <a:spcAft>
                          <a:spcPts val="0"/>
                        </a:spcAft>
                      </a:pPr>
                      <a:r>
                        <a:rPr lang="en-US" sz="2000" dirty="0">
                          <a:effectLst/>
                        </a:rPr>
                        <a:t>Total</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smtClean="0">
                          <a:effectLst/>
                          <a:latin typeface="+mn-lt"/>
                          <a:ea typeface="+mn-ea"/>
                          <a:cs typeface="+mn-cs"/>
                        </a:rPr>
                        <a:t>332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rPr>
                        <a:t>$75.2</a:t>
                      </a:r>
                      <a:r>
                        <a:rPr lang="en-US" sz="2000" baseline="0" dirty="0" smtClean="0">
                          <a:effectLst/>
                        </a:rPr>
                        <a:t> </a:t>
                      </a:r>
                      <a:r>
                        <a:rPr lang="en-US" sz="2000" dirty="0" smtClean="0">
                          <a:effectLst/>
                        </a:rPr>
                        <a:t>billion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latin typeface="+mn-lt"/>
                          <a:ea typeface="+mn-ea"/>
                          <a:cs typeface="+mn-cs"/>
                        </a:rPr>
                        <a:t>69,825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smtClean="0">
                          <a:effectLst/>
                          <a:latin typeface="+mn-lt"/>
                          <a:ea typeface="+mn-ea"/>
                          <a:cs typeface="+mn-cs"/>
                        </a:rPr>
                        <a:t>62,827</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3148566"/>
                  </a:ext>
                </a:extLst>
              </a:tr>
            </a:tbl>
          </a:graphicData>
        </a:graphic>
      </p:graphicFrame>
    </p:spTree>
    <p:extLst>
      <p:ext uri="{BB962C8B-B14F-4D97-AF65-F5344CB8AC3E}">
        <p14:creationId xmlns:p14="http://schemas.microsoft.com/office/powerpoint/2010/main" val="18888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23" y="246936"/>
            <a:ext cx="10692363" cy="1325563"/>
          </a:xfrm>
        </p:spPr>
        <p:txBody>
          <a:bodyPr>
            <a:normAutofit/>
          </a:bodyPr>
          <a:lstStyle/>
          <a:p>
            <a:r>
              <a:rPr lang="en-US" sz="4000" dirty="0" smtClean="0"/>
              <a:t>DOTD Accomplishments  </a:t>
            </a:r>
            <a:endParaRPr lang="en-US" sz="2000" i="1"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24</a:t>
            </a:fld>
            <a:endParaRPr lang="en-US" dirty="0"/>
          </a:p>
        </p:txBody>
      </p:sp>
      <p:sp>
        <p:nvSpPr>
          <p:cNvPr id="6" name="Rectangle 5"/>
          <p:cNvSpPr/>
          <p:nvPr/>
        </p:nvSpPr>
        <p:spPr>
          <a:xfrm>
            <a:off x="472966" y="1521988"/>
            <a:ext cx="11056882" cy="1607107"/>
          </a:xfrm>
          <a:prstGeom prst="rect">
            <a:avLst/>
          </a:prstGeom>
        </p:spPr>
        <p:txBody>
          <a:bodyPr wrap="square">
            <a:spAutoFit/>
          </a:bodyPr>
          <a:lstStyle/>
          <a:p>
            <a:pPr marR="0" lvl="0">
              <a:lnSpc>
                <a:spcPct val="107000"/>
              </a:lnSpc>
              <a:spcBef>
                <a:spcPts val="0"/>
              </a:spcBef>
              <a:spcAft>
                <a:spcPts val="0"/>
              </a:spcAft>
            </a:pPr>
            <a:r>
              <a:rPr lang="en-US" sz="2300" u="sng" dirty="0" smtClean="0">
                <a:ea typeface="Calibri" panose="020F0502020204030204" pitchFamily="34" charset="0"/>
                <a:cs typeface="Times New Roman" panose="02020603050405020304" pitchFamily="18" charset="0"/>
              </a:rPr>
              <a:t>Projects Let January </a:t>
            </a:r>
            <a:r>
              <a:rPr lang="en-US" sz="2300" u="sng" dirty="0">
                <a:ea typeface="Calibri" panose="020F0502020204030204" pitchFamily="34" charset="0"/>
                <a:cs typeface="Times New Roman" panose="02020603050405020304" pitchFamily="18" charset="0"/>
              </a:rPr>
              <a:t>2016 through December </a:t>
            </a:r>
            <a:r>
              <a:rPr lang="en-US" sz="2300" u="sng" dirty="0" smtClean="0">
                <a:ea typeface="Calibri" panose="020F0502020204030204" pitchFamily="34" charset="0"/>
                <a:cs typeface="Times New Roman" panose="02020603050405020304" pitchFamily="18" charset="0"/>
              </a:rPr>
              <a:t>10, 2021 </a:t>
            </a:r>
            <a:endParaRPr lang="en-US" sz="2300" u="sng" dirty="0">
              <a:ea typeface="Calibri" panose="020F0502020204030204" pitchFamily="34" charset="0"/>
              <a:cs typeface="Times New Roman" panose="02020603050405020304" pitchFamily="18" charset="0"/>
            </a:endParaRPr>
          </a:p>
          <a:p>
            <a:pPr marR="0" lvl="1">
              <a:lnSpc>
                <a:spcPct val="107000"/>
              </a:lnSpc>
              <a:spcBef>
                <a:spcPts val="0"/>
              </a:spcBef>
              <a:spcAft>
                <a:spcPts val="0"/>
              </a:spcAft>
              <a:tabLst>
                <a:tab pos="5806440" algn="r"/>
              </a:tabLst>
            </a:pPr>
            <a:r>
              <a:rPr lang="en-US" sz="2300" dirty="0" smtClean="0">
                <a:ea typeface="Calibri" panose="020F0502020204030204" pitchFamily="34" charset="0"/>
                <a:cs typeface="Times New Roman" panose="02020603050405020304" pitchFamily="18" charset="0"/>
              </a:rPr>
              <a:t>  Number </a:t>
            </a:r>
            <a:r>
              <a:rPr lang="en-US" sz="2300" dirty="0">
                <a:ea typeface="Calibri" panose="020F0502020204030204" pitchFamily="34" charset="0"/>
                <a:cs typeface="Times New Roman" panose="02020603050405020304" pitchFamily="18" charset="0"/>
              </a:rPr>
              <a:t>of projects let: 	</a:t>
            </a:r>
            <a:r>
              <a:rPr lang="en-US" sz="2300" dirty="0" smtClean="0">
                <a:ea typeface="Calibri" panose="020F0502020204030204" pitchFamily="34" charset="0"/>
                <a:cs typeface="Times New Roman" panose="02020603050405020304" pitchFamily="18" charset="0"/>
              </a:rPr>
              <a:t>1,790</a:t>
            </a:r>
            <a:endParaRPr lang="en-US" sz="2300" dirty="0">
              <a:ea typeface="Calibri" panose="020F0502020204030204" pitchFamily="34" charset="0"/>
              <a:cs typeface="Times New Roman" panose="02020603050405020304" pitchFamily="18" charset="0"/>
            </a:endParaRPr>
          </a:p>
          <a:p>
            <a:pPr marR="0" lvl="1">
              <a:lnSpc>
                <a:spcPct val="107000"/>
              </a:lnSpc>
              <a:spcBef>
                <a:spcPts val="0"/>
              </a:spcBef>
              <a:spcAft>
                <a:spcPts val="0"/>
              </a:spcAft>
              <a:tabLst>
                <a:tab pos="5806440" algn="r"/>
              </a:tabLst>
            </a:pPr>
            <a:r>
              <a:rPr lang="en-US" sz="2300" dirty="0" smtClean="0">
                <a:ea typeface="Calibri" panose="020F0502020204030204" pitchFamily="34" charset="0"/>
                <a:cs typeface="Times New Roman" panose="02020603050405020304" pitchFamily="18" charset="0"/>
              </a:rPr>
              <a:t>  Total </a:t>
            </a:r>
            <a:r>
              <a:rPr lang="en-US" sz="2300" dirty="0">
                <a:ea typeface="Calibri" panose="020F0502020204030204" pitchFamily="34" charset="0"/>
                <a:cs typeface="Times New Roman" panose="02020603050405020304" pitchFamily="18" charset="0"/>
              </a:rPr>
              <a:t>Cost: 	</a:t>
            </a:r>
            <a:r>
              <a:rPr lang="en-US" sz="2300" dirty="0" smtClean="0">
                <a:ea typeface="Calibri" panose="020F0502020204030204" pitchFamily="34" charset="0"/>
                <a:cs typeface="Times New Roman" panose="02020603050405020304" pitchFamily="18" charset="0"/>
              </a:rPr>
              <a:t>$4,492,807,888</a:t>
            </a:r>
            <a:endParaRPr lang="en-US" sz="2300" dirty="0">
              <a:ea typeface="Calibri" panose="020F0502020204030204" pitchFamily="34" charset="0"/>
              <a:cs typeface="Times New Roman" panose="02020603050405020304" pitchFamily="18" charset="0"/>
            </a:endParaRPr>
          </a:p>
          <a:p>
            <a:pPr marR="0" lvl="1">
              <a:lnSpc>
                <a:spcPct val="107000"/>
              </a:lnSpc>
              <a:spcBef>
                <a:spcPts val="0"/>
              </a:spcBef>
              <a:spcAft>
                <a:spcPts val="0"/>
              </a:spcAft>
              <a:tabLst>
                <a:tab pos="5806440" algn="r"/>
              </a:tabLst>
            </a:pPr>
            <a:r>
              <a:rPr lang="en-US" sz="2300" dirty="0" smtClean="0">
                <a:ea typeface="Calibri" panose="020F0502020204030204" pitchFamily="34" charset="0"/>
                <a:cs typeface="Times New Roman" panose="02020603050405020304" pitchFamily="18" charset="0"/>
              </a:rPr>
              <a:t>  Miles </a:t>
            </a:r>
            <a:r>
              <a:rPr lang="en-US" sz="2300" dirty="0">
                <a:ea typeface="Calibri" panose="020F0502020204030204" pitchFamily="34" charset="0"/>
                <a:cs typeface="Times New Roman" panose="02020603050405020304" pitchFamily="18" charset="0"/>
              </a:rPr>
              <a:t>of road affected:	</a:t>
            </a:r>
            <a:r>
              <a:rPr lang="en-US" sz="2300" dirty="0" smtClean="0">
                <a:ea typeface="Calibri" panose="020F0502020204030204" pitchFamily="34" charset="0"/>
                <a:cs typeface="Times New Roman" panose="02020603050405020304" pitchFamily="18" charset="0"/>
              </a:rPr>
              <a:t>  5,947</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595423" y="3227622"/>
            <a:ext cx="10692363" cy="923330"/>
          </a:xfrm>
          <a:prstGeom prst="rect">
            <a:avLst/>
          </a:prstGeom>
          <a:noFill/>
        </p:spPr>
        <p:txBody>
          <a:bodyPr wrap="square" rtlCol="0">
            <a:spAutoFit/>
          </a:bodyPr>
          <a:lstStyle/>
          <a:p>
            <a:r>
              <a:rPr lang="en-US" dirty="0"/>
              <a:t>For State FY 20-21, from July 2020 through June 2021, DOTD took bids on 236 projects with a total letting value </a:t>
            </a:r>
            <a:r>
              <a:rPr lang="en-US" dirty="0" smtClean="0"/>
              <a:t>of </a:t>
            </a:r>
            <a:r>
              <a:rPr lang="en-US" dirty="0"/>
              <a:t>$618 million.  The Agency received $65 million in federal re-distributed funds in August </a:t>
            </a:r>
            <a:r>
              <a:rPr lang="en-US" dirty="0" smtClean="0"/>
              <a:t>2021, </a:t>
            </a:r>
            <a:r>
              <a:rPr lang="en-US" dirty="0"/>
              <a:t>which </a:t>
            </a:r>
            <a:r>
              <a:rPr lang="en-US" dirty="0" smtClean="0"/>
              <a:t>were </a:t>
            </a:r>
            <a:r>
              <a:rPr lang="en-US" dirty="0"/>
              <a:t>immediately obligated </a:t>
            </a:r>
            <a:r>
              <a:rPr lang="en-US" dirty="0" smtClean="0"/>
              <a:t>toward </a:t>
            </a:r>
            <a:r>
              <a:rPr lang="en-US" dirty="0"/>
              <a:t>new construction projects.</a:t>
            </a:r>
          </a:p>
        </p:txBody>
      </p:sp>
      <p:sp>
        <p:nvSpPr>
          <p:cNvPr id="4" name="TextBox 3"/>
          <p:cNvSpPr txBox="1"/>
          <p:nvPr/>
        </p:nvSpPr>
        <p:spPr>
          <a:xfrm>
            <a:off x="595423" y="4321080"/>
            <a:ext cx="10203641" cy="2169825"/>
          </a:xfrm>
          <a:prstGeom prst="rect">
            <a:avLst/>
          </a:prstGeom>
          <a:noFill/>
        </p:spPr>
        <p:txBody>
          <a:bodyPr wrap="square" rtlCol="0">
            <a:spAutoFit/>
          </a:bodyPr>
          <a:lstStyle/>
          <a:p>
            <a:pPr>
              <a:spcAft>
                <a:spcPts val="600"/>
              </a:spcAft>
            </a:pPr>
            <a:r>
              <a:rPr lang="en-US" sz="2000" u="sng" dirty="0"/>
              <a:t>COVID Relief Funding </a:t>
            </a:r>
          </a:p>
          <a:p>
            <a:pPr lvl="0">
              <a:spcAft>
                <a:spcPts val="1200"/>
              </a:spcAft>
            </a:pPr>
            <a:r>
              <a:rPr lang="en-US" dirty="0"/>
              <a:t>Over $17M in Federal COVID relief funding for non-urban transits</a:t>
            </a:r>
            <a:r>
              <a:rPr lang="en-US" dirty="0" smtClean="0"/>
              <a:t>.</a:t>
            </a:r>
          </a:p>
          <a:p>
            <a:pPr lvl="0">
              <a:spcAft>
                <a:spcPts val="1200"/>
              </a:spcAft>
            </a:pPr>
            <a:r>
              <a:rPr lang="en-US" dirty="0" smtClean="0"/>
              <a:t>An </a:t>
            </a:r>
            <a:r>
              <a:rPr lang="en-US" dirty="0"/>
              <a:t>additional $174 million in COVID Relief (CRRSA) </a:t>
            </a:r>
            <a:r>
              <a:rPr lang="en-US" dirty="0" smtClean="0"/>
              <a:t>funds</a:t>
            </a:r>
            <a:r>
              <a:rPr lang="en-US" dirty="0"/>
              <a:t> </a:t>
            </a:r>
            <a:r>
              <a:rPr lang="en-US" dirty="0" smtClean="0"/>
              <a:t>that </a:t>
            </a:r>
            <a:r>
              <a:rPr lang="en-US" dirty="0"/>
              <a:t>can be used on, but not limited </a:t>
            </a:r>
            <a:r>
              <a:rPr lang="en-US" dirty="0" smtClean="0"/>
              <a:t>to, highways</a:t>
            </a:r>
            <a:r>
              <a:rPr lang="en-US" dirty="0"/>
              <a:t>, bridges, and ferries to perform routine and preventive maintenance, rehabilitation, and overlays on new and existing roadways throughout the state</a:t>
            </a:r>
            <a:r>
              <a:rPr lang="en-US" dirty="0" smtClean="0"/>
              <a:t>.</a:t>
            </a:r>
          </a:p>
          <a:p>
            <a:pPr lvl="0"/>
            <a:r>
              <a:rPr lang="en-US" dirty="0" smtClean="0"/>
              <a:t>DOTD </a:t>
            </a:r>
            <a:r>
              <a:rPr lang="en-US" dirty="0"/>
              <a:t>was appropriated $</a:t>
            </a:r>
            <a:r>
              <a:rPr lang="en-US" dirty="0" smtClean="0"/>
              <a:t>563 million </a:t>
            </a:r>
            <a:r>
              <a:rPr lang="en-US" dirty="0"/>
              <a:t>of ARPA funding in FY 22. </a:t>
            </a:r>
          </a:p>
        </p:txBody>
      </p:sp>
    </p:spTree>
    <p:extLst>
      <p:ext uri="{BB962C8B-B14F-4D97-AF65-F5344CB8AC3E}">
        <p14:creationId xmlns:p14="http://schemas.microsoft.com/office/powerpoint/2010/main" val="2358598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6155048-FA92-4756-BB50-535DA19E3584}" type="slidenum">
              <a:rPr lang="en-US" smtClean="0"/>
              <a:pPr/>
              <a:t>25</a:t>
            </a:fld>
            <a:endParaRPr lang="en-US" dirty="0"/>
          </a:p>
        </p:txBody>
      </p:sp>
      <p:sp>
        <p:nvSpPr>
          <p:cNvPr id="7" name="Title 1"/>
          <p:cNvSpPr>
            <a:spLocks noGrp="1"/>
          </p:cNvSpPr>
          <p:nvPr>
            <p:ph type="title"/>
          </p:nvPr>
        </p:nvSpPr>
        <p:spPr>
          <a:xfrm>
            <a:off x="595423" y="246936"/>
            <a:ext cx="10692363" cy="1325563"/>
          </a:xfrm>
        </p:spPr>
        <p:txBody>
          <a:bodyPr>
            <a:normAutofit/>
          </a:bodyPr>
          <a:lstStyle/>
          <a:p>
            <a:r>
              <a:rPr lang="en-US" sz="4000" dirty="0" smtClean="0"/>
              <a:t>Mississippi River Deepening</a:t>
            </a:r>
            <a:endParaRPr lang="en-US" sz="2000" i="1" dirty="0"/>
          </a:p>
        </p:txBody>
      </p:sp>
      <p:sp>
        <p:nvSpPr>
          <p:cNvPr id="2" name="TextBox 1"/>
          <p:cNvSpPr txBox="1"/>
          <p:nvPr/>
        </p:nvSpPr>
        <p:spPr>
          <a:xfrm>
            <a:off x="896112" y="1675681"/>
            <a:ext cx="9784080" cy="5186035"/>
          </a:xfrm>
          <a:prstGeom prst="rect">
            <a:avLst/>
          </a:prstGeom>
          <a:noFill/>
        </p:spPr>
        <p:txBody>
          <a:bodyPr wrap="square" rtlCol="0">
            <a:spAutoFit/>
          </a:bodyPr>
          <a:lstStyle/>
          <a:p>
            <a:r>
              <a:rPr lang="en-US" sz="2400" dirty="0" smtClean="0"/>
              <a:t>The total cost estimate of the River Deepening Project with utility relocation is approximately $262.28 million</a:t>
            </a:r>
          </a:p>
          <a:p>
            <a:endParaRPr lang="en-US" sz="2400" dirty="0"/>
          </a:p>
          <a:p>
            <a:pPr>
              <a:spcAft>
                <a:spcPts val="600"/>
              </a:spcAft>
            </a:pPr>
            <a:r>
              <a:rPr lang="en-US" sz="2400" dirty="0" smtClean="0"/>
              <a:t>Federal Sources: $175 million</a:t>
            </a:r>
          </a:p>
          <a:p>
            <a:pPr>
              <a:spcAft>
                <a:spcPts val="600"/>
              </a:spcAft>
            </a:pPr>
            <a:r>
              <a:rPr lang="en-US" sz="2400" dirty="0" smtClean="0"/>
              <a:t>State Sources: $86 million</a:t>
            </a:r>
          </a:p>
          <a:p>
            <a:r>
              <a:rPr lang="en-US" sz="2400" dirty="0" smtClean="0"/>
              <a:t>Other: $2 million</a:t>
            </a:r>
          </a:p>
          <a:p>
            <a:endParaRPr lang="en-US" sz="2400" dirty="0"/>
          </a:p>
          <a:p>
            <a:pPr>
              <a:spcAft>
                <a:spcPts val="600"/>
              </a:spcAft>
            </a:pPr>
            <a:r>
              <a:rPr lang="en-US" sz="2400" dirty="0" smtClean="0"/>
              <a:t>SW pass deepening is complete.  USACE currently validating the depth of the utilities at the mouth of the River and Rich Bend.</a:t>
            </a:r>
          </a:p>
          <a:p>
            <a:pPr>
              <a:spcAft>
                <a:spcPts val="600"/>
              </a:spcAft>
            </a:pPr>
            <a:r>
              <a:rPr lang="en-US" sz="2400" dirty="0" smtClean="0"/>
              <a:t>Phase 2 </a:t>
            </a:r>
            <a:r>
              <a:rPr lang="en-US" sz="2400" dirty="0"/>
              <a:t>—</a:t>
            </a:r>
            <a:r>
              <a:rPr lang="en-US" sz="2400" dirty="0" smtClean="0"/>
              <a:t> utility relocation</a:t>
            </a:r>
          </a:p>
          <a:p>
            <a:pPr>
              <a:spcAft>
                <a:spcPts val="600"/>
              </a:spcAft>
            </a:pPr>
            <a:r>
              <a:rPr lang="en-US" sz="2400" dirty="0" smtClean="0"/>
              <a:t>Phase 3 is deepening between New Orleans and Baton Rouge and cannot be completed until Phase 2 is completed </a:t>
            </a:r>
          </a:p>
          <a:p>
            <a:endParaRPr lang="en-US" dirty="0"/>
          </a:p>
        </p:txBody>
      </p:sp>
    </p:spTree>
    <p:extLst>
      <p:ext uri="{BB962C8B-B14F-4D97-AF65-F5344CB8AC3E}">
        <p14:creationId xmlns:p14="http://schemas.microsoft.com/office/powerpoint/2010/main" val="3485300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760" t="2860" r="1277" b="2059"/>
          <a:stretch/>
        </p:blipFill>
        <p:spPr>
          <a:xfrm>
            <a:off x="0" y="0"/>
            <a:ext cx="12192000" cy="750319"/>
          </a:xfrm>
          <a:prstGeom prst="rect">
            <a:avLst/>
          </a:prstGeom>
        </p:spPr>
      </p:pic>
      <p:sp>
        <p:nvSpPr>
          <p:cNvPr id="5" name="TextBox 4"/>
          <p:cNvSpPr txBox="1"/>
          <p:nvPr/>
        </p:nvSpPr>
        <p:spPr>
          <a:xfrm>
            <a:off x="983672" y="42433"/>
            <a:ext cx="11147305"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2021 </a:t>
            </a:r>
            <a:r>
              <a:rPr lang="en-US" sz="3600" cap="small" dirty="0" smtClean="0">
                <a:solidFill>
                  <a:schemeClr val="bg1"/>
                </a:solidFill>
                <a:latin typeface="Franklin Gothic Demi" panose="020B0703020102020204" pitchFamily="34" charset="0"/>
              </a:rPr>
              <a:t>IN REVIEW:  47 Projects in Construction</a:t>
            </a:r>
            <a:endParaRPr lang="en-US" sz="3600" cap="small" dirty="0"/>
          </a:p>
        </p:txBody>
      </p:sp>
      <p:sp>
        <p:nvSpPr>
          <p:cNvPr id="6" name="Rectangle 5"/>
          <p:cNvSpPr/>
          <p:nvPr/>
        </p:nvSpPr>
        <p:spPr>
          <a:xfrm>
            <a:off x="3628096" y="1091361"/>
            <a:ext cx="3323849" cy="2693045"/>
          </a:xfrm>
          <a:prstGeom prst="rect">
            <a:avLst/>
          </a:prstGeom>
        </p:spPr>
        <p:txBody>
          <a:bodyPr wrap="square">
            <a:spAutoFit/>
          </a:bodyPr>
          <a:lstStyle/>
          <a:p>
            <a:pPr marR="0" lvl="0">
              <a:spcAft>
                <a:spcPts val="600"/>
              </a:spcAft>
            </a:pPr>
            <a:r>
              <a:rPr lang="en-US" sz="2400" dirty="0" smtClean="0">
                <a:latin typeface="Franklin Gothic Demi Cond" panose="020B0706030402020204" pitchFamily="34" charset="0"/>
                <a:ea typeface="Calibri" panose="020F0502020204030204" pitchFamily="34" charset="0"/>
              </a:rPr>
              <a:t>$978 Million Total Value</a:t>
            </a:r>
          </a:p>
          <a:p>
            <a:pPr marR="0" lvl="0">
              <a:spcAft>
                <a:spcPts val="600"/>
              </a:spcAft>
            </a:pPr>
            <a:r>
              <a:rPr lang="en-US" sz="2400" dirty="0" smtClean="0">
                <a:latin typeface="Franklin Gothic Demi Cond" panose="020B0706030402020204" pitchFamily="34" charset="0"/>
                <a:ea typeface="Calibri" panose="020F0502020204030204" pitchFamily="34" charset="0"/>
              </a:rPr>
              <a:t>$258 Million Total Value</a:t>
            </a:r>
          </a:p>
          <a:p>
            <a:pPr marR="0" lvl="0">
              <a:spcAft>
                <a:spcPts val="600"/>
              </a:spcAft>
            </a:pPr>
            <a:r>
              <a:rPr lang="en-US" sz="2400" dirty="0" smtClean="0">
                <a:latin typeface="Franklin Gothic Demi Cond" panose="020B0706030402020204" pitchFamily="34" charset="0"/>
                <a:ea typeface="Calibri" panose="020F0502020204030204" pitchFamily="34" charset="0"/>
              </a:rPr>
              <a:t>18+ </a:t>
            </a:r>
            <a:r>
              <a:rPr lang="en-US" sz="2400" dirty="0">
                <a:latin typeface="Franklin Gothic Demi Cond" panose="020B0706030402020204" pitchFamily="34" charset="0"/>
                <a:ea typeface="Calibri" panose="020F0502020204030204" pitchFamily="34" charset="0"/>
              </a:rPr>
              <a:t>miles </a:t>
            </a:r>
            <a:endParaRPr lang="en-US" sz="2400" dirty="0" smtClean="0">
              <a:latin typeface="Franklin Gothic Demi Cond" panose="020B0706030402020204" pitchFamily="34" charset="0"/>
              <a:ea typeface="Calibri" panose="020F0502020204030204" pitchFamily="34" charset="0"/>
            </a:endParaRPr>
          </a:p>
          <a:p>
            <a:pPr marR="0" lvl="0">
              <a:spcAft>
                <a:spcPts val="600"/>
              </a:spcAft>
            </a:pPr>
            <a:r>
              <a:rPr lang="en-US" sz="2400" dirty="0" smtClean="0">
                <a:latin typeface="Franklin Gothic Demi Cond" panose="020B0706030402020204" pitchFamily="34" charset="0"/>
                <a:ea typeface="Calibri" panose="020F0502020204030204" pitchFamily="34" charset="0"/>
              </a:rPr>
              <a:t>11.4 Million Cubic Yards</a:t>
            </a:r>
          </a:p>
          <a:p>
            <a:pPr marR="0" lvl="0">
              <a:spcAft>
                <a:spcPts val="600"/>
              </a:spcAft>
            </a:pPr>
            <a:r>
              <a:rPr lang="en-US" sz="2400" dirty="0" smtClean="0">
                <a:latin typeface="Franklin Gothic Demi Cond" panose="020B0706030402020204" pitchFamily="34" charset="0"/>
                <a:ea typeface="Calibri" panose="020F0502020204030204" pitchFamily="34" charset="0"/>
              </a:rPr>
              <a:t>(65 Million CY Total Vol.)</a:t>
            </a:r>
          </a:p>
          <a:p>
            <a:pPr marR="0" lvl="0">
              <a:spcAft>
                <a:spcPts val="600"/>
              </a:spcAft>
            </a:pPr>
            <a:r>
              <a:rPr lang="en-US" sz="2400" dirty="0" smtClean="0">
                <a:latin typeface="Franklin Gothic Demi Cond" panose="020B0706030402020204" pitchFamily="34" charset="0"/>
                <a:ea typeface="Calibri" panose="020F0502020204030204" pitchFamily="34" charset="0"/>
              </a:rPr>
              <a:t>1,923 acres </a:t>
            </a:r>
            <a:r>
              <a:rPr lang="en-US" dirty="0" smtClean="0">
                <a:latin typeface="Franklin Gothic Book" panose="020B0503020102020204" pitchFamily="34" charset="0"/>
                <a:ea typeface="Calibri" panose="020F0502020204030204" pitchFamily="34" charset="0"/>
              </a:rPr>
              <a:t>(3 square miles)</a:t>
            </a:r>
            <a:endParaRPr lang="en-US" dirty="0">
              <a:latin typeface="Franklin Gothic Book" panose="020B0503020102020204" pitchFamily="34" charset="0"/>
              <a:ea typeface="Calibri" panose="020F0502020204030204" pitchFamily="34" charset="0"/>
            </a:endParaRPr>
          </a:p>
        </p:txBody>
      </p:sp>
      <p:sp>
        <p:nvSpPr>
          <p:cNvPr id="7" name="Rectangle 6"/>
          <p:cNvSpPr/>
          <p:nvPr/>
        </p:nvSpPr>
        <p:spPr>
          <a:xfrm>
            <a:off x="131341" y="1103213"/>
            <a:ext cx="3496754" cy="2693045"/>
          </a:xfrm>
          <a:prstGeom prst="rect">
            <a:avLst/>
          </a:prstGeom>
        </p:spPr>
        <p:txBody>
          <a:bodyPr wrap="square">
            <a:spAutoFit/>
          </a:bodyPr>
          <a:lstStyle/>
          <a:p>
            <a:pPr marR="0" lvl="0" algn="r">
              <a:spcAft>
                <a:spcPts val="600"/>
              </a:spcAft>
            </a:pPr>
            <a:r>
              <a:rPr lang="en-US" sz="2400" dirty="0" smtClean="0">
                <a:latin typeface="Franklin Gothic Demi Cond" panose="020B0706030402020204" pitchFamily="34" charset="0"/>
                <a:ea typeface="Calibri" panose="020F0502020204030204" pitchFamily="34" charset="0"/>
              </a:rPr>
              <a:t>15 New Construction Starts:</a:t>
            </a:r>
          </a:p>
          <a:p>
            <a:pPr marR="0" lvl="0" algn="r">
              <a:spcAft>
                <a:spcPts val="600"/>
              </a:spcAft>
            </a:pPr>
            <a:r>
              <a:rPr lang="en-US" sz="2400" dirty="0" smtClean="0">
                <a:latin typeface="Franklin Gothic Demi Cond" panose="020B0706030402020204" pitchFamily="34" charset="0"/>
                <a:ea typeface="Calibri" panose="020F0502020204030204" pitchFamily="34" charset="0"/>
              </a:rPr>
              <a:t>13 Projects Completed:</a:t>
            </a:r>
          </a:p>
          <a:p>
            <a:pPr marR="0" lvl="0" algn="r">
              <a:spcAft>
                <a:spcPts val="600"/>
              </a:spcAft>
            </a:pPr>
            <a:r>
              <a:rPr lang="en-US" sz="2400" dirty="0" smtClean="0">
                <a:latin typeface="Franklin Gothic Demi Cond" panose="020B0706030402020204" pitchFamily="34" charset="0"/>
                <a:ea typeface="Calibri" panose="020F0502020204030204" pitchFamily="34" charset="0"/>
              </a:rPr>
              <a:t>Miles </a:t>
            </a:r>
            <a:r>
              <a:rPr lang="en-US" sz="2400" dirty="0">
                <a:latin typeface="Franklin Gothic Demi Cond" panose="020B0706030402020204" pitchFamily="34" charset="0"/>
                <a:ea typeface="Calibri" panose="020F0502020204030204" pitchFamily="34" charset="0"/>
              </a:rPr>
              <a:t>of </a:t>
            </a:r>
            <a:r>
              <a:rPr lang="en-US" sz="2400" dirty="0" smtClean="0">
                <a:latin typeface="Franklin Gothic Demi Cond" panose="020B0706030402020204" pitchFamily="34" charset="0"/>
                <a:ea typeface="Calibri" panose="020F0502020204030204" pitchFamily="34" charset="0"/>
              </a:rPr>
              <a:t>Levees Improved:</a:t>
            </a:r>
            <a:endParaRPr lang="en-US" sz="2400" dirty="0">
              <a:latin typeface="Franklin Gothic Demi Cond" panose="020B0706030402020204" pitchFamily="34" charset="0"/>
              <a:ea typeface="Calibri" panose="020F0502020204030204" pitchFamily="34" charset="0"/>
            </a:endParaRPr>
          </a:p>
          <a:p>
            <a:pPr marR="0" lvl="0" algn="r">
              <a:spcAft>
                <a:spcPts val="600"/>
              </a:spcAft>
            </a:pPr>
            <a:r>
              <a:rPr lang="en-US" sz="2400" dirty="0" smtClean="0">
                <a:latin typeface="Franklin Gothic Demi Cond" panose="020B0706030402020204" pitchFamily="34" charset="0"/>
                <a:ea typeface="Calibri" panose="020F0502020204030204" pitchFamily="34" charset="0"/>
              </a:rPr>
              <a:t>Sediment Dredged:</a:t>
            </a:r>
          </a:p>
          <a:p>
            <a:pPr marR="0" lvl="0" algn="r">
              <a:spcAft>
                <a:spcPts val="600"/>
              </a:spcAft>
            </a:pPr>
            <a:endParaRPr lang="en-US" sz="2400" dirty="0" smtClean="0">
              <a:latin typeface="Franklin Gothic Demi Cond" panose="020B0706030402020204" pitchFamily="34" charset="0"/>
              <a:ea typeface="Calibri" panose="020F0502020204030204" pitchFamily="34" charset="0"/>
            </a:endParaRPr>
          </a:p>
          <a:p>
            <a:pPr marR="0" lvl="0" algn="r">
              <a:spcAft>
                <a:spcPts val="600"/>
              </a:spcAft>
            </a:pPr>
            <a:r>
              <a:rPr lang="en-US" sz="2400" dirty="0" smtClean="0">
                <a:latin typeface="Franklin Gothic Demi Cond" panose="020B0706030402020204" pitchFamily="34" charset="0"/>
                <a:ea typeface="Calibri" panose="020F0502020204030204" pitchFamily="34" charset="0"/>
              </a:rPr>
              <a:t>Acres Created:</a:t>
            </a:r>
            <a:endParaRPr lang="en-US" sz="2400" dirty="0">
              <a:latin typeface="Franklin Gothic Demi Cond" panose="020B0706030402020204" pitchFamily="34" charset="0"/>
              <a:ea typeface="Calibri" panose="020F0502020204030204" pitchFamily="34" charset="0"/>
            </a:endParaRPr>
          </a:p>
        </p:txBody>
      </p:sp>
      <p:sp>
        <p:nvSpPr>
          <p:cNvPr id="18" name="TextBox 17"/>
          <p:cNvSpPr txBox="1"/>
          <p:nvPr/>
        </p:nvSpPr>
        <p:spPr>
          <a:xfrm>
            <a:off x="1470990" y="3909387"/>
            <a:ext cx="10695127" cy="461665"/>
          </a:xfrm>
          <a:prstGeom prst="rect">
            <a:avLst/>
          </a:prstGeom>
          <a:noFill/>
        </p:spPr>
        <p:txBody>
          <a:bodyPr wrap="square" rtlCol="0">
            <a:spAutoFit/>
          </a:bodyPr>
          <a:lstStyle/>
          <a:p>
            <a:pPr defTabSz="744538">
              <a:tabLst>
                <a:tab pos="2859088" algn="l"/>
              </a:tabLst>
            </a:pPr>
            <a:r>
              <a:rPr lang="en-US" sz="2400" dirty="0" smtClean="0">
                <a:solidFill>
                  <a:srgbClr val="004D63"/>
                </a:solidFill>
                <a:latin typeface="Franklin Gothic Demi" panose="020B0703020102020204" pitchFamily="34" charset="0"/>
              </a:rPr>
              <a:t>MAJOR PROJECT ANNOUNCEMENTS, INCLUDING:</a:t>
            </a:r>
          </a:p>
        </p:txBody>
      </p:sp>
      <p:pic>
        <p:nvPicPr>
          <p:cNvPr id="35" name="Picture 3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34312" b="3909"/>
          <a:stretch/>
        </p:blipFill>
        <p:spPr>
          <a:xfrm>
            <a:off x="7125308" y="821228"/>
            <a:ext cx="4976642" cy="2749286"/>
          </a:xfrm>
          <a:prstGeom prst="rect">
            <a:avLst/>
          </a:prstGeom>
        </p:spPr>
      </p:pic>
      <p:pic>
        <p:nvPicPr>
          <p:cNvPr id="42" name="Picture 41"/>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3523" t="4374" r="42067" b="12213"/>
          <a:stretch/>
        </p:blipFill>
        <p:spPr>
          <a:xfrm>
            <a:off x="83634" y="3831772"/>
            <a:ext cx="1225304" cy="2960156"/>
          </a:xfrm>
          <a:prstGeom prst="rect">
            <a:avLst/>
          </a:prstGeom>
        </p:spPr>
      </p:pic>
      <p:pic>
        <p:nvPicPr>
          <p:cNvPr id="1026" name="Picture 2" descr="CPRA | Sasso Agency - Baton Rouge, Louisiana — SASSO* | Branding &amp;  Advertising Agency :: Marketing, Digital, Websites, Social, Media, Design |  Baton Rouge, Louisian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448" y="0"/>
            <a:ext cx="790249" cy="7357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665" y="954500"/>
            <a:ext cx="6894136" cy="2917765"/>
          </a:xfrm>
          <a:prstGeom prst="rect">
            <a:avLst/>
          </a:prstGeom>
          <a:solidFill>
            <a:srgbClr val="32575C">
              <a:alpha val="14902"/>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638888" y="4421547"/>
            <a:ext cx="10617280" cy="1785104"/>
          </a:xfrm>
          <a:prstGeom prst="rect">
            <a:avLst/>
          </a:prstGeom>
          <a:noFill/>
        </p:spPr>
        <p:txBody>
          <a:bodyPr wrap="square" rtlCol="0">
            <a:spAutoFit/>
          </a:bodyPr>
          <a:lstStyle/>
          <a:p>
            <a:pPr defTabSz="744538">
              <a:spcAft>
                <a:spcPts val="1200"/>
              </a:spcAft>
              <a:tabLst>
                <a:tab pos="3090863" algn="l"/>
                <a:tab pos="7256463" algn="l"/>
              </a:tabLst>
            </a:pPr>
            <a:r>
              <a:rPr lang="en-US" sz="2000" b="1" dirty="0" smtClean="0">
                <a:solidFill>
                  <a:srgbClr val="004D63"/>
                </a:solidFill>
                <a:latin typeface="Franklin Gothic Book" panose="020B0503020102020204" pitchFamily="34" charset="0"/>
              </a:rPr>
              <a:t>HNC Lock Complex </a:t>
            </a:r>
            <a:r>
              <a:rPr lang="en-US" sz="2000" b="1" dirty="0">
                <a:solidFill>
                  <a:srgbClr val="004D63"/>
                </a:solidFill>
                <a:latin typeface="Franklin Gothic Book" panose="020B0503020102020204" pitchFamily="34" charset="0"/>
                <a:ea typeface="Calibri" panose="020F0502020204030204" pitchFamily="34" charset="0"/>
              </a:rPr>
              <a:t>–</a:t>
            </a:r>
            <a:r>
              <a:rPr lang="en-US" sz="2000" b="1" dirty="0" smtClean="0">
                <a:solidFill>
                  <a:srgbClr val="004D63"/>
                </a:solidFill>
                <a:latin typeface="Franklin Gothic Book" panose="020B0503020102020204" pitchFamily="34" charset="0"/>
              </a:rPr>
              <a:t> Groundbreaking	</a:t>
            </a:r>
            <a:r>
              <a:rPr lang="en-US" sz="2000" dirty="0" smtClean="0">
                <a:solidFill>
                  <a:srgbClr val="004D63"/>
                </a:solidFill>
                <a:latin typeface="Franklin Gothic Book" panose="020B0503020102020204" pitchFamily="34" charset="0"/>
              </a:rPr>
              <a:t>($358 </a:t>
            </a:r>
            <a:r>
              <a:rPr lang="en-US" sz="2000" dirty="0">
                <a:solidFill>
                  <a:srgbClr val="004D63"/>
                </a:solidFill>
                <a:latin typeface="Franklin Gothic Book" panose="020B0503020102020204" pitchFamily="34" charset="0"/>
              </a:rPr>
              <a:t>Million </a:t>
            </a:r>
            <a:r>
              <a:rPr lang="en-US" sz="2000" dirty="0" smtClean="0">
                <a:solidFill>
                  <a:srgbClr val="004D63"/>
                </a:solidFill>
                <a:latin typeface="Franklin Gothic Book" panose="020B0503020102020204" pitchFamily="34" charset="0"/>
              </a:rPr>
              <a:t>RESTORE</a:t>
            </a:r>
            <a:r>
              <a:rPr lang="en-US" sz="2000" dirty="0">
                <a:solidFill>
                  <a:srgbClr val="004D63"/>
                </a:solidFill>
                <a:latin typeface="Franklin Gothic Book" panose="020B0503020102020204" pitchFamily="34" charset="0"/>
              </a:rPr>
              <a:t>)</a:t>
            </a:r>
            <a:endParaRPr lang="en-US" sz="2000" dirty="0" smtClean="0">
              <a:solidFill>
                <a:srgbClr val="004D63"/>
              </a:solidFill>
              <a:latin typeface="Franklin Gothic Book" panose="020B0503020102020204" pitchFamily="34" charset="0"/>
              <a:ea typeface="Calibri" panose="020F0502020204030204" pitchFamily="34" charset="0"/>
            </a:endParaRPr>
          </a:p>
          <a:p>
            <a:pPr defTabSz="744538">
              <a:spcAft>
                <a:spcPts val="1200"/>
              </a:spcAft>
              <a:tabLst>
                <a:tab pos="3090863" algn="l"/>
                <a:tab pos="7256463" algn="l"/>
              </a:tabLst>
            </a:pPr>
            <a:r>
              <a:rPr lang="en-US" sz="2000" b="1" dirty="0" smtClean="0">
                <a:solidFill>
                  <a:srgbClr val="004D63"/>
                </a:solidFill>
                <a:latin typeface="Franklin Gothic Book" panose="020B0503020102020204" pitchFamily="34" charset="0"/>
                <a:ea typeface="Calibri" panose="020F0502020204030204" pitchFamily="34" charset="0"/>
              </a:rPr>
              <a:t>Terrebonne Basin Barrier Islands – Completion of Trinity</a:t>
            </a:r>
            <a:r>
              <a:rPr lang="en-US" sz="2000" dirty="0" smtClean="0">
                <a:solidFill>
                  <a:srgbClr val="004D63"/>
                </a:solidFill>
                <a:latin typeface="Franklin Gothic Book" panose="020B0503020102020204" pitchFamily="34" charset="0"/>
              </a:rPr>
              <a:t>	($170 Million NFWF)	    </a:t>
            </a:r>
          </a:p>
          <a:p>
            <a:pPr defTabSz="744538">
              <a:spcAft>
                <a:spcPts val="1200"/>
              </a:spcAft>
              <a:tabLst>
                <a:tab pos="3090863" algn="l"/>
                <a:tab pos="7256463" algn="l"/>
              </a:tabLst>
            </a:pPr>
            <a:r>
              <a:rPr lang="en-US" sz="2000" b="1" dirty="0" smtClean="0">
                <a:solidFill>
                  <a:srgbClr val="004D63"/>
                </a:solidFill>
                <a:latin typeface="Franklin Gothic Book" panose="020B0503020102020204" pitchFamily="34" charset="0"/>
              </a:rPr>
              <a:t>West Shore Lake Pontchartrain – Construction Start	</a:t>
            </a:r>
            <a:r>
              <a:rPr lang="en-US" sz="2000" dirty="0" smtClean="0">
                <a:solidFill>
                  <a:srgbClr val="004D63"/>
                </a:solidFill>
                <a:latin typeface="Franklin Gothic Book" panose="020B0503020102020204" pitchFamily="34" charset="0"/>
              </a:rPr>
              <a:t>($760 Million USACE/State)	</a:t>
            </a:r>
          </a:p>
          <a:p>
            <a:pPr defTabSz="744538">
              <a:spcAft>
                <a:spcPts val="800"/>
              </a:spcAft>
              <a:tabLst>
                <a:tab pos="3090863" algn="l"/>
                <a:tab pos="7256463" algn="l"/>
              </a:tabLst>
            </a:pPr>
            <a:r>
              <a:rPr lang="en-US" sz="2000" b="1" dirty="0" smtClean="0">
                <a:solidFill>
                  <a:srgbClr val="004D63"/>
                </a:solidFill>
                <a:latin typeface="Franklin Gothic Book" panose="020B0503020102020204" pitchFamily="34" charset="0"/>
              </a:rPr>
              <a:t>Spanish Pass, Golden Triangle, Lake Borgne – Construction Start</a:t>
            </a:r>
            <a:endParaRPr lang="en-US" sz="2000" b="1" i="1" dirty="0">
              <a:solidFill>
                <a:srgbClr val="004D63"/>
              </a:solidFill>
              <a:latin typeface="Franklin Gothic Book" panose="020B0503020102020204" pitchFamily="34" charset="0"/>
            </a:endParaRPr>
          </a:p>
        </p:txBody>
      </p:sp>
      <p:cxnSp>
        <p:nvCxnSpPr>
          <p:cNvPr id="26" name="Straight Connector 25"/>
          <p:cNvCxnSpPr/>
          <p:nvPr/>
        </p:nvCxnSpPr>
        <p:spPr>
          <a:xfrm flipV="1">
            <a:off x="1574720" y="4852746"/>
            <a:ext cx="10190884" cy="171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574720" y="5309771"/>
            <a:ext cx="10190884" cy="171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574720" y="5766796"/>
            <a:ext cx="10190884" cy="171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574720" y="6259271"/>
            <a:ext cx="10190884" cy="171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915370" y="5783960"/>
            <a:ext cx="3172286" cy="400110"/>
          </a:xfrm>
          <a:prstGeom prst="rect">
            <a:avLst/>
          </a:prstGeom>
          <a:noFill/>
        </p:spPr>
        <p:txBody>
          <a:bodyPr wrap="square" rtlCol="0">
            <a:spAutoFit/>
          </a:bodyPr>
          <a:lstStyle/>
          <a:p>
            <a:r>
              <a:rPr lang="en-US" sz="2000" dirty="0" smtClean="0">
                <a:solidFill>
                  <a:srgbClr val="004D63"/>
                </a:solidFill>
                <a:latin typeface="Franklin Gothic Book" panose="020B0503020102020204" pitchFamily="34" charset="0"/>
              </a:rPr>
              <a:t>($257 Million NRDA)</a:t>
            </a:r>
            <a:endParaRPr lang="en-US" sz="2000" dirty="0">
              <a:solidFill>
                <a:srgbClr val="004D63"/>
              </a:solidFill>
              <a:latin typeface="Franklin Gothic Book" panose="020B0503020102020204" pitchFamily="34" charset="0"/>
            </a:endParaRPr>
          </a:p>
        </p:txBody>
      </p:sp>
      <p:cxnSp>
        <p:nvCxnSpPr>
          <p:cNvPr id="21" name="Straight Connector 20"/>
          <p:cNvCxnSpPr/>
          <p:nvPr/>
        </p:nvCxnSpPr>
        <p:spPr>
          <a:xfrm flipV="1">
            <a:off x="1574720" y="4367262"/>
            <a:ext cx="10190884" cy="171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186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136" y="323189"/>
            <a:ext cx="10515600" cy="1325563"/>
          </a:xfrm>
        </p:spPr>
        <p:txBody>
          <a:bodyPr/>
          <a:lstStyle/>
          <a:p>
            <a:r>
              <a:rPr lang="en-US" dirty="0" smtClean="0"/>
              <a:t>Supporting the Health Care Surge</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27</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03514270"/>
              </p:ext>
            </p:extLst>
          </p:nvPr>
        </p:nvGraphicFramePr>
        <p:xfrm>
          <a:off x="566928" y="1325670"/>
          <a:ext cx="10140696" cy="5303315"/>
        </p:xfrm>
        <a:graphic>
          <a:graphicData uri="http://schemas.openxmlformats.org/drawingml/2006/table">
            <a:tbl>
              <a:tblPr firstRow="1" bandRow="1">
                <a:tableStyleId>{5C22544A-7EE6-4342-B048-85BDC9FD1C3A}</a:tableStyleId>
              </a:tblPr>
              <a:tblGrid>
                <a:gridCol w="4809399">
                  <a:extLst>
                    <a:ext uri="{9D8B030D-6E8A-4147-A177-3AD203B41FA5}">
                      <a16:colId xmlns:a16="http://schemas.microsoft.com/office/drawing/2014/main" val="2150267794"/>
                    </a:ext>
                  </a:extLst>
                </a:gridCol>
                <a:gridCol w="1593794">
                  <a:extLst>
                    <a:ext uri="{9D8B030D-6E8A-4147-A177-3AD203B41FA5}">
                      <a16:colId xmlns:a16="http://schemas.microsoft.com/office/drawing/2014/main" val="1178450016"/>
                    </a:ext>
                  </a:extLst>
                </a:gridCol>
                <a:gridCol w="1716197">
                  <a:extLst>
                    <a:ext uri="{9D8B030D-6E8A-4147-A177-3AD203B41FA5}">
                      <a16:colId xmlns:a16="http://schemas.microsoft.com/office/drawing/2014/main" val="1991669184"/>
                    </a:ext>
                  </a:extLst>
                </a:gridCol>
                <a:gridCol w="2021306">
                  <a:extLst>
                    <a:ext uri="{9D8B030D-6E8A-4147-A177-3AD203B41FA5}">
                      <a16:colId xmlns:a16="http://schemas.microsoft.com/office/drawing/2014/main" val="1860901560"/>
                    </a:ext>
                  </a:extLst>
                </a:gridCol>
              </a:tblGrid>
              <a:tr h="1070510">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2020 – Spring, Summer, &amp; Fall Completers</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2021 – Spring, Summer, &amp; Fall Completers</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Total - Health Care Support since the Beginning of the Pandemic</a:t>
                      </a:r>
                      <a:endParaRPr lang="en-US" sz="18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960415937"/>
                  </a:ext>
                </a:extLst>
              </a:tr>
              <a:tr h="1070510">
                <a:tc>
                  <a:txBody>
                    <a:bodyPr/>
                    <a:lstStyle/>
                    <a:p>
                      <a:pPr marL="0" marR="0">
                        <a:spcBef>
                          <a:spcPts val="0"/>
                        </a:spcBef>
                        <a:spcAft>
                          <a:spcPts val="0"/>
                        </a:spcAft>
                      </a:pPr>
                      <a:r>
                        <a:rPr lang="en-US" sz="2000" dirty="0">
                          <a:effectLst/>
                        </a:rPr>
                        <a:t>Health care graduates finishing early or on-time in Louisiana public and private institutions, including: </a:t>
                      </a:r>
                      <a:endParaRPr lang="en-US" sz="2000" dirty="0">
                        <a:solidFill>
                          <a:schemeClr val="tx1"/>
                        </a:solidFill>
                        <a:effectLst/>
                      </a:endParaRPr>
                    </a:p>
                  </a:txBody>
                  <a:tcPr marL="68580" marR="68580" marT="0" marB="0"/>
                </a:tc>
                <a:tc>
                  <a:txBody>
                    <a:bodyPr/>
                    <a:lstStyle/>
                    <a:p>
                      <a:pPr marL="0" marR="0" algn="r">
                        <a:spcBef>
                          <a:spcPts val="0"/>
                        </a:spcBef>
                        <a:spcAft>
                          <a:spcPts val="0"/>
                        </a:spcAft>
                      </a:pPr>
                      <a:r>
                        <a:rPr lang="en-US" sz="2000" dirty="0">
                          <a:effectLst/>
                        </a:rPr>
                        <a:t>7,500</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5,000</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12,500</a:t>
                      </a:r>
                      <a:endParaRPr lang="en-US"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320008023"/>
                  </a:ext>
                </a:extLst>
              </a:tr>
              <a:tr h="356837">
                <a:tc>
                  <a:txBody>
                    <a:bodyPr/>
                    <a:lstStyle/>
                    <a:p>
                      <a:pPr marL="91440" marR="0">
                        <a:spcBef>
                          <a:spcPts val="0"/>
                        </a:spcBef>
                        <a:spcAft>
                          <a:spcPts val="0"/>
                        </a:spcAft>
                      </a:pPr>
                      <a:r>
                        <a:rPr lang="en-US" sz="2000" dirty="0">
                          <a:effectLst/>
                        </a:rPr>
                        <a:t>Medical and pharmacy degrees</a:t>
                      </a:r>
                      <a:endParaRPr lang="en-US" sz="2000"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2000" dirty="0">
                          <a:effectLst/>
                        </a:rPr>
                        <a:t>719</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a:effectLst/>
                        </a:rPr>
                        <a:t>437</a:t>
                      </a:r>
                      <a:endParaRPr lang="en-US" sz="200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1,156</a:t>
                      </a:r>
                      <a:endParaRPr lang="en-US"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028576393"/>
                  </a:ext>
                </a:extLst>
              </a:tr>
              <a:tr h="458133">
                <a:tc>
                  <a:txBody>
                    <a:bodyPr/>
                    <a:lstStyle/>
                    <a:p>
                      <a:pPr marL="91440" marR="0">
                        <a:spcBef>
                          <a:spcPts val="0"/>
                        </a:spcBef>
                        <a:spcAft>
                          <a:spcPts val="0"/>
                        </a:spcAft>
                      </a:pPr>
                      <a:r>
                        <a:rPr lang="en-US" sz="2000" dirty="0">
                          <a:effectLst/>
                        </a:rPr>
                        <a:t>Certificate/technical diplomas (e.g. EMT, LPN)</a:t>
                      </a:r>
                      <a:endParaRPr lang="en-US" sz="2000"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2000" dirty="0">
                          <a:effectLst/>
                        </a:rPr>
                        <a:t>2,109</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719</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2,828</a:t>
                      </a:r>
                      <a:endParaRPr lang="en-US"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537682707"/>
                  </a:ext>
                </a:extLst>
              </a:tr>
              <a:tr h="802883">
                <a:tc>
                  <a:txBody>
                    <a:bodyPr/>
                    <a:lstStyle/>
                    <a:p>
                      <a:pPr marL="91440" marR="0">
                        <a:spcBef>
                          <a:spcPts val="0"/>
                        </a:spcBef>
                        <a:spcAft>
                          <a:spcPts val="0"/>
                        </a:spcAft>
                      </a:pPr>
                      <a:r>
                        <a:rPr lang="en-US" sz="2000" dirty="0">
                          <a:effectLst/>
                        </a:rPr>
                        <a:t>Associate degrees (e.g. respiratory care therapist, nursing, occupational and physical therapy assistant)</a:t>
                      </a:r>
                      <a:endParaRPr lang="en-US" sz="2000"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2000">
                          <a:effectLst/>
                        </a:rPr>
                        <a:t>1,156</a:t>
                      </a:r>
                      <a:endParaRPr lang="en-US" sz="200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780</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1,936</a:t>
                      </a:r>
                      <a:endParaRPr lang="en-US"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249732058"/>
                  </a:ext>
                </a:extLst>
              </a:tr>
              <a:tr h="535255">
                <a:tc>
                  <a:txBody>
                    <a:bodyPr/>
                    <a:lstStyle/>
                    <a:p>
                      <a:pPr marL="91440" marR="0">
                        <a:spcBef>
                          <a:spcPts val="0"/>
                        </a:spcBef>
                        <a:spcAft>
                          <a:spcPts val="0"/>
                        </a:spcAft>
                      </a:pPr>
                      <a:r>
                        <a:rPr lang="en-US" sz="2000" dirty="0">
                          <a:effectLst/>
                        </a:rPr>
                        <a:t>Bachelor’s degrees (e.g. allied health, registered nurse)</a:t>
                      </a:r>
                      <a:endParaRPr lang="en-US" sz="2000"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2000">
                          <a:effectLst/>
                        </a:rPr>
                        <a:t>1,601</a:t>
                      </a:r>
                      <a:endParaRPr lang="en-US" sz="200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a:effectLst/>
                        </a:rPr>
                        <a:t>2240</a:t>
                      </a:r>
                      <a:endParaRPr lang="en-US" sz="200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3,841</a:t>
                      </a:r>
                      <a:endParaRPr lang="en-US"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210709542"/>
                  </a:ext>
                </a:extLst>
              </a:tr>
              <a:tr h="645088">
                <a:tc>
                  <a:txBody>
                    <a:bodyPr/>
                    <a:lstStyle/>
                    <a:p>
                      <a:pPr marL="91440" marR="0">
                        <a:spcBef>
                          <a:spcPts val="0"/>
                        </a:spcBef>
                        <a:spcAft>
                          <a:spcPts val="0"/>
                        </a:spcAft>
                      </a:pPr>
                      <a:r>
                        <a:rPr lang="en-US" sz="2000" dirty="0">
                          <a:effectLst/>
                        </a:rPr>
                        <a:t>Master, doctoral, and professional degrees (e.g. nurse practitioner, physical therapy)</a:t>
                      </a:r>
                      <a:endParaRPr lang="en-US" sz="2000"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2000">
                          <a:effectLst/>
                        </a:rPr>
                        <a:t>809</a:t>
                      </a:r>
                      <a:endParaRPr lang="en-US" sz="200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a:effectLst/>
                        </a:rPr>
                        <a:t>724</a:t>
                      </a:r>
                      <a:endParaRPr lang="en-US" sz="2000">
                        <a:effectLst/>
                        <a:latin typeface="Calibri" panose="020F0502020204030204" pitchFamily="34"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2000" dirty="0">
                          <a:effectLst/>
                        </a:rPr>
                        <a:t>1,533</a:t>
                      </a:r>
                      <a:endParaRPr lang="en-US"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552012470"/>
                  </a:ext>
                </a:extLst>
              </a:tr>
            </a:tbl>
          </a:graphicData>
        </a:graphic>
      </p:graphicFrame>
    </p:spTree>
    <p:extLst>
      <p:ext uri="{BB962C8B-B14F-4D97-AF65-F5344CB8AC3E}">
        <p14:creationId xmlns:p14="http://schemas.microsoft.com/office/powerpoint/2010/main" val="303149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86" y="299310"/>
            <a:ext cx="10515600" cy="1325563"/>
          </a:xfrm>
        </p:spPr>
        <p:txBody>
          <a:bodyPr>
            <a:normAutofit/>
          </a:bodyPr>
          <a:lstStyle/>
          <a:p>
            <a:r>
              <a:rPr lang="en-US" sz="4400" dirty="0" smtClean="0"/>
              <a:t>K-12 Education</a:t>
            </a:r>
            <a:endParaRPr lang="en-US" sz="4400"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28</a:t>
            </a:fld>
            <a:endParaRPr lang="en-US" dirty="0"/>
          </a:p>
        </p:txBody>
      </p:sp>
      <p:sp>
        <p:nvSpPr>
          <p:cNvPr id="6" name="Rectangle 5"/>
          <p:cNvSpPr/>
          <p:nvPr/>
        </p:nvSpPr>
        <p:spPr>
          <a:xfrm>
            <a:off x="832104" y="2009662"/>
            <a:ext cx="9299448" cy="4524315"/>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rPr>
              <a:t>From catastrophic hurricanes to a global pandemic, Louisiana faced extraordinary obstacles in 2021. Nonetheless, Louisiana students, teachers, administrators, and parents have shown unwavering </a:t>
            </a:r>
            <a:r>
              <a:rPr lang="en-US" sz="2400" dirty="0" smtClean="0">
                <a:latin typeface="Calibri" panose="020F0502020204030204" pitchFamily="34" charset="0"/>
                <a:ea typeface="Calibri" panose="020F0502020204030204" pitchFamily="34" charset="0"/>
              </a:rPr>
              <a:t>resilience </a:t>
            </a:r>
            <a:r>
              <a:rPr lang="en-US" sz="2400" dirty="0">
                <a:latin typeface="Calibri" panose="020F0502020204030204" pitchFamily="34" charset="0"/>
                <a:ea typeface="Calibri" panose="020F0502020204030204" pitchFamily="34" charset="0"/>
              </a:rPr>
              <a:t>every single day.</a:t>
            </a:r>
          </a:p>
          <a:p>
            <a:r>
              <a:rPr lang="en-US" sz="2400" dirty="0">
                <a:latin typeface="Calibri" panose="020F0502020204030204" pitchFamily="34" charset="0"/>
                <a:ea typeface="Calibri" panose="020F0502020204030204" pitchFamily="34" charset="0"/>
              </a:rPr>
              <a:t> </a:t>
            </a:r>
          </a:p>
          <a:p>
            <a:r>
              <a:rPr lang="en-US" sz="2400" dirty="0">
                <a:latin typeface="Calibri" panose="020F0502020204030204" pitchFamily="34" charset="0"/>
                <a:ea typeface="Calibri" panose="020F0502020204030204" pitchFamily="34" charset="0"/>
              </a:rPr>
              <a:t>Thanks to their hard work, LDOE has been able to implement the </a:t>
            </a:r>
            <a:r>
              <a:rPr lang="en-US" sz="2400" dirty="0" smtClean="0">
                <a:latin typeface="Calibri" panose="020F0502020204030204" pitchFamily="34" charset="0"/>
                <a:ea typeface="Calibri" panose="020F0502020204030204" pitchFamily="34" charset="0"/>
              </a:rPr>
              <a:t>third </a:t>
            </a:r>
            <a:r>
              <a:rPr lang="en-US" sz="2400" dirty="0">
                <a:latin typeface="Calibri" panose="020F0502020204030204" pitchFamily="34" charset="0"/>
                <a:ea typeface="Calibri" panose="020F0502020204030204" pitchFamily="34" charset="0"/>
              </a:rPr>
              <a:t>most aggressive return to school plan in the United States, according to the American Enterprise Institute</a:t>
            </a:r>
            <a:r>
              <a:rPr lang="en-US" sz="2400" dirty="0" smtClean="0">
                <a:latin typeface="Calibri" panose="020F0502020204030204" pitchFamily="34" charset="0"/>
                <a:ea typeface="Calibri" panose="020F0502020204030204" pitchFamily="34" charset="0"/>
              </a:rPr>
              <a:t>.</a:t>
            </a:r>
          </a:p>
          <a:p>
            <a:endParaRPr lang="en-US" sz="2400"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rPr>
              <a:t>$25 million in new </a:t>
            </a:r>
            <a:r>
              <a:rPr lang="en-US" sz="2400" dirty="0">
                <a:latin typeface="Calibri" panose="020F0502020204030204" pitchFamily="34" charset="0"/>
                <a:ea typeface="Calibri" panose="020F0502020204030204" pitchFamily="34" charset="0"/>
              </a:rPr>
              <a:t>State General Fund to Early Childhood </a:t>
            </a:r>
            <a:r>
              <a:rPr lang="en-US" sz="2400" dirty="0" smtClean="0">
                <a:latin typeface="Calibri" panose="020F0502020204030204" pitchFamily="34" charset="0"/>
                <a:ea typeface="Calibri" panose="020F0502020204030204" pitchFamily="34" charset="0"/>
              </a:rPr>
              <a:t>to assist with rate changes.</a:t>
            </a:r>
            <a:endParaRPr lang="en-US" sz="2400" dirty="0">
              <a:latin typeface="Calibri" panose="020F0502020204030204" pitchFamily="34" charset="0"/>
              <a:ea typeface="Calibri" panose="020F0502020204030204" pitchFamily="34" charset="0"/>
            </a:endParaRPr>
          </a:p>
          <a:p>
            <a:endParaRPr lang="en-US" sz="2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03365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6155048-FA92-4756-BB50-535DA19E3584}" type="slidenum">
              <a:rPr lang="en-US" smtClean="0"/>
              <a:pPr/>
              <a:t>29</a:t>
            </a:fld>
            <a:endParaRPr lang="en-US" dirty="0"/>
          </a:p>
        </p:txBody>
      </p:sp>
      <p:pic>
        <p:nvPicPr>
          <p:cNvPr id="1026" name="Chart 1"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08" y="731520"/>
            <a:ext cx="10460736"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567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75973" y="6356350"/>
            <a:ext cx="2743200" cy="365125"/>
          </a:xfrm>
        </p:spPr>
        <p:txBody>
          <a:bodyPr/>
          <a:lstStyle/>
          <a:p>
            <a:fld id="{86155048-FA92-4756-BB50-535DA19E3584}" type="slidenum">
              <a:rPr lang="en-US" smtClean="0"/>
              <a:pPr/>
              <a:t>3</a:t>
            </a:fld>
            <a:endParaRPr lang="en-US" dirty="0"/>
          </a:p>
        </p:txBody>
      </p:sp>
      <p:sp>
        <p:nvSpPr>
          <p:cNvPr id="6" name="TextBox 5"/>
          <p:cNvSpPr txBox="1"/>
          <p:nvPr/>
        </p:nvSpPr>
        <p:spPr>
          <a:xfrm>
            <a:off x="1040858" y="4648394"/>
            <a:ext cx="9883301" cy="1908215"/>
          </a:xfrm>
          <a:prstGeom prst="rect">
            <a:avLst/>
          </a:prstGeom>
          <a:noFill/>
        </p:spPr>
        <p:txBody>
          <a:bodyPr wrap="square" rtlCol="0">
            <a:spAutoFit/>
          </a:bodyPr>
          <a:lstStyle/>
          <a:p>
            <a:pPr algn="ctr">
              <a:spcAft>
                <a:spcPts val="600"/>
              </a:spcAft>
            </a:pPr>
            <a:r>
              <a:rPr lang="en-US" sz="3600" dirty="0" smtClean="0"/>
              <a:t>We are Tough.</a:t>
            </a:r>
            <a:endParaRPr lang="en-US" sz="3600" dirty="0"/>
          </a:p>
          <a:p>
            <a:pPr algn="ctr">
              <a:spcAft>
                <a:spcPts val="600"/>
              </a:spcAft>
            </a:pPr>
            <a:r>
              <a:rPr lang="en-US" sz="3600" dirty="0" smtClean="0"/>
              <a:t>We are Resilient.</a:t>
            </a:r>
          </a:p>
          <a:p>
            <a:pPr algn="ctr"/>
            <a:r>
              <a:rPr lang="en-US" sz="3600" dirty="0" smtClean="0"/>
              <a:t>We are Optimistic.</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633" y="1034812"/>
            <a:ext cx="5700359" cy="3206452"/>
          </a:xfrm>
          <a:prstGeom prst="rect">
            <a:avLst/>
          </a:prstGeom>
          <a:ln w="3175">
            <a:solidFill>
              <a:schemeClr val="tx1"/>
            </a:solidFill>
          </a:ln>
        </p:spPr>
      </p:pic>
    </p:spTree>
    <p:extLst>
      <p:ext uri="{BB962C8B-B14F-4D97-AF65-F5344CB8AC3E}">
        <p14:creationId xmlns:p14="http://schemas.microsoft.com/office/powerpoint/2010/main" val="2574220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99" y="2921851"/>
            <a:ext cx="10515600" cy="1759176"/>
          </a:xfrm>
        </p:spPr>
        <p:txBody>
          <a:bodyPr/>
          <a:lstStyle/>
          <a:p>
            <a:pPr algn="ctr"/>
            <a:r>
              <a:rPr lang="en-US" dirty="0" smtClean="0">
                <a:latin typeface="+mn-lt"/>
              </a:rPr>
              <a:t>FY 2022-2023 </a:t>
            </a:r>
            <a:br>
              <a:rPr lang="en-US" dirty="0" smtClean="0">
                <a:latin typeface="+mn-lt"/>
              </a:rPr>
            </a:br>
            <a:r>
              <a:rPr lang="en-US" dirty="0" smtClean="0">
                <a:latin typeface="+mn-lt"/>
              </a:rPr>
              <a:t>Executive Budget</a:t>
            </a:r>
            <a:endParaRPr lang="en-US" dirty="0">
              <a:latin typeface="+mn-lt"/>
            </a:endParaRPr>
          </a:p>
        </p:txBody>
      </p:sp>
      <p:sp>
        <p:nvSpPr>
          <p:cNvPr id="5" name="Slide Number Placeholder 4"/>
          <p:cNvSpPr>
            <a:spLocks noGrp="1"/>
          </p:cNvSpPr>
          <p:nvPr>
            <p:ph type="sldNum" sz="quarter" idx="12"/>
          </p:nvPr>
        </p:nvSpPr>
        <p:spPr/>
        <p:txBody>
          <a:bodyPr/>
          <a:lstStyle/>
          <a:p>
            <a:fld id="{86155048-FA92-4756-BB50-535DA19E3584}" type="slidenum">
              <a:rPr lang="en-US" smtClean="0"/>
              <a:t>30</a:t>
            </a:fld>
            <a:endParaRPr lang="en-US"/>
          </a:p>
        </p:txBody>
      </p:sp>
    </p:spTree>
    <p:extLst>
      <p:ext uri="{BB962C8B-B14F-4D97-AF65-F5344CB8AC3E}">
        <p14:creationId xmlns:p14="http://schemas.microsoft.com/office/powerpoint/2010/main" val="1232879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265" y="339747"/>
            <a:ext cx="10515600" cy="1325563"/>
          </a:xfrm>
        </p:spPr>
        <p:txBody>
          <a:bodyPr>
            <a:normAutofit/>
          </a:bodyPr>
          <a:lstStyle/>
          <a:p>
            <a:r>
              <a:rPr lang="en-US" sz="4000" dirty="0" smtClean="0"/>
              <a:t>Revised Revenue Estimates for FY 2022-2023 </a:t>
            </a:r>
            <a:endParaRPr lang="en-US" sz="4000" dirty="0"/>
          </a:p>
        </p:txBody>
      </p:sp>
      <p:sp>
        <p:nvSpPr>
          <p:cNvPr id="4" name="Slide Number Placeholder 3"/>
          <p:cNvSpPr>
            <a:spLocks noGrp="1"/>
          </p:cNvSpPr>
          <p:nvPr>
            <p:ph type="sldNum" sz="quarter" idx="12"/>
          </p:nvPr>
        </p:nvSpPr>
        <p:spPr/>
        <p:txBody>
          <a:bodyPr/>
          <a:lstStyle/>
          <a:p>
            <a:fld id="{86155048-FA92-4756-BB50-535DA19E3584}" type="slidenum">
              <a:rPr lang="en-US" smtClean="0"/>
              <a:pPr/>
              <a:t>31</a:t>
            </a:fld>
            <a:endParaRPr lang="en-US" dirty="0"/>
          </a:p>
        </p:txBody>
      </p:sp>
      <p:graphicFrame>
        <p:nvGraphicFramePr>
          <p:cNvPr id="5" name="Table 4"/>
          <p:cNvGraphicFramePr>
            <a:graphicFrameLocks noGrp="1"/>
          </p:cNvGraphicFramePr>
          <p:nvPr>
            <p:extLst/>
          </p:nvPr>
        </p:nvGraphicFramePr>
        <p:xfrm>
          <a:off x="778943" y="1883144"/>
          <a:ext cx="9736657" cy="3566160"/>
        </p:xfrm>
        <a:graphic>
          <a:graphicData uri="http://schemas.openxmlformats.org/drawingml/2006/table">
            <a:tbl>
              <a:tblPr firstRow="1" bandRow="1">
                <a:tableStyleId>{5C22544A-7EE6-4342-B048-85BDC9FD1C3A}</a:tableStyleId>
              </a:tblPr>
              <a:tblGrid>
                <a:gridCol w="4114070">
                  <a:extLst>
                    <a:ext uri="{9D8B030D-6E8A-4147-A177-3AD203B41FA5}">
                      <a16:colId xmlns:a16="http://schemas.microsoft.com/office/drawing/2014/main" val="3134614850"/>
                    </a:ext>
                  </a:extLst>
                </a:gridCol>
                <a:gridCol w="2470825">
                  <a:extLst>
                    <a:ext uri="{9D8B030D-6E8A-4147-A177-3AD203B41FA5}">
                      <a16:colId xmlns:a16="http://schemas.microsoft.com/office/drawing/2014/main" val="648752080"/>
                    </a:ext>
                  </a:extLst>
                </a:gridCol>
                <a:gridCol w="3151762">
                  <a:extLst>
                    <a:ext uri="{9D8B030D-6E8A-4147-A177-3AD203B41FA5}">
                      <a16:colId xmlns:a16="http://schemas.microsoft.com/office/drawing/2014/main" val="829555356"/>
                    </a:ext>
                  </a:extLst>
                </a:gridCol>
              </a:tblGrid>
              <a:tr h="851424">
                <a:tc>
                  <a:txBody>
                    <a:bodyPr/>
                    <a:lstStyle/>
                    <a:p>
                      <a:endParaRPr lang="en-US" dirty="0"/>
                    </a:p>
                  </a:txBody>
                  <a:tcPr/>
                </a:tc>
                <a:tc>
                  <a:txBody>
                    <a:bodyPr/>
                    <a:lstStyle/>
                    <a:p>
                      <a:pPr algn="ctr"/>
                      <a:r>
                        <a:rPr lang="en-US" sz="2400" dirty="0" smtClean="0"/>
                        <a:t>Forecast</a:t>
                      </a:r>
                      <a:br>
                        <a:rPr lang="en-US" sz="2400" dirty="0" smtClean="0"/>
                      </a:br>
                      <a:r>
                        <a:rPr lang="en-US" sz="2400" dirty="0" smtClean="0"/>
                        <a:t>May</a:t>
                      </a:r>
                      <a:r>
                        <a:rPr lang="en-US" sz="2400" baseline="0" dirty="0" smtClean="0"/>
                        <a:t> 18, 2021</a:t>
                      </a:r>
                      <a:endParaRPr lang="en-US" sz="2400" dirty="0"/>
                    </a:p>
                  </a:txBody>
                  <a:tcPr/>
                </a:tc>
                <a:tc>
                  <a:txBody>
                    <a:bodyPr/>
                    <a:lstStyle/>
                    <a:p>
                      <a:pPr algn="ctr"/>
                      <a:r>
                        <a:rPr lang="en-US" sz="2400" dirty="0" smtClean="0"/>
                        <a:t> Official Forecast</a:t>
                      </a:r>
                      <a:r>
                        <a:rPr lang="en-US" sz="2400" baseline="0" dirty="0" smtClean="0"/>
                        <a:t> January 11, 2022</a:t>
                      </a:r>
                      <a:endParaRPr lang="en-US" sz="2400" dirty="0"/>
                    </a:p>
                  </a:txBody>
                  <a:tcPr/>
                </a:tc>
                <a:extLst>
                  <a:ext uri="{0D108BD9-81ED-4DB2-BD59-A6C34878D82A}">
                    <a16:rowId xmlns:a16="http://schemas.microsoft.com/office/drawing/2014/main" val="911817117"/>
                  </a:ext>
                </a:extLst>
              </a:tr>
              <a:tr h="931656">
                <a:tc>
                  <a:txBody>
                    <a:bodyPr/>
                    <a:lstStyle/>
                    <a:p>
                      <a:r>
                        <a:rPr lang="en-US" sz="2800" dirty="0" smtClean="0"/>
                        <a:t>Taxes, Licenses &amp; Fees</a:t>
                      </a:r>
                      <a:endParaRPr lang="en-US" sz="2800" dirty="0"/>
                    </a:p>
                  </a:txBody>
                  <a:tcPr anchor="ctr"/>
                </a:tc>
                <a:tc>
                  <a:txBody>
                    <a:bodyPr/>
                    <a:lstStyle/>
                    <a:p>
                      <a:pPr algn="r"/>
                      <a:r>
                        <a:rPr lang="en-US" sz="2800" dirty="0" smtClean="0"/>
                        <a:t>$12,610.1</a:t>
                      </a:r>
                      <a:endParaRPr lang="en-US" sz="2800" dirty="0"/>
                    </a:p>
                  </a:txBody>
                  <a:tcPr anchor="ctr"/>
                </a:tc>
                <a:tc>
                  <a:txBody>
                    <a:bodyPr/>
                    <a:lstStyle/>
                    <a:p>
                      <a:pPr algn="r"/>
                      <a:r>
                        <a:rPr lang="en-US" sz="2800" dirty="0" smtClean="0"/>
                        <a:t>$13,573.1</a:t>
                      </a:r>
                      <a:endParaRPr lang="en-US" sz="2800" dirty="0"/>
                    </a:p>
                  </a:txBody>
                  <a:tcPr anchor="ctr"/>
                </a:tc>
                <a:extLst>
                  <a:ext uri="{0D108BD9-81ED-4DB2-BD59-A6C34878D82A}">
                    <a16:rowId xmlns:a16="http://schemas.microsoft.com/office/drawing/2014/main" val="2206040237"/>
                  </a:ext>
                </a:extLst>
              </a:tr>
              <a:tr h="851424">
                <a:tc>
                  <a:txBody>
                    <a:bodyPr/>
                    <a:lstStyle/>
                    <a:p>
                      <a:r>
                        <a:rPr lang="en-US" sz="2800" dirty="0" smtClean="0"/>
                        <a:t>Dedications</a:t>
                      </a:r>
                      <a:endParaRPr lang="en-US" sz="2800" dirty="0"/>
                    </a:p>
                  </a:txBody>
                  <a:tcPr anchor="ctr"/>
                </a:tc>
                <a:tc>
                  <a:txBody>
                    <a:bodyPr/>
                    <a:lstStyle/>
                    <a:p>
                      <a:pPr algn="r"/>
                      <a:r>
                        <a:rPr lang="en-US" sz="2800" dirty="0" smtClean="0"/>
                        <a:t>($2,445.7)</a:t>
                      </a:r>
                      <a:endParaRPr lang="en-US" sz="2800" dirty="0"/>
                    </a:p>
                  </a:txBody>
                  <a:tcPr anchor="ctr"/>
                </a:tc>
                <a:tc>
                  <a:txBody>
                    <a:bodyPr/>
                    <a:lstStyle/>
                    <a:p>
                      <a:pPr algn="r"/>
                      <a:r>
                        <a:rPr lang="en-US" sz="2800" dirty="0" smtClean="0"/>
                        <a:t>($2,637.3)</a:t>
                      </a:r>
                      <a:endParaRPr lang="en-US" sz="2800" dirty="0"/>
                    </a:p>
                  </a:txBody>
                  <a:tcPr anchor="ctr"/>
                </a:tc>
                <a:extLst>
                  <a:ext uri="{0D108BD9-81ED-4DB2-BD59-A6C34878D82A}">
                    <a16:rowId xmlns:a16="http://schemas.microsoft.com/office/drawing/2014/main" val="336238758"/>
                  </a:ext>
                </a:extLst>
              </a:tr>
              <a:tr h="931656">
                <a:tc>
                  <a:txBody>
                    <a:bodyPr/>
                    <a:lstStyle/>
                    <a:p>
                      <a:r>
                        <a:rPr lang="en-US" sz="2800" dirty="0" smtClean="0"/>
                        <a:t>State General Fund Direct</a:t>
                      </a:r>
                      <a:endParaRPr lang="en-US" sz="2800" dirty="0"/>
                    </a:p>
                  </a:txBody>
                  <a:tcPr anchor="ctr"/>
                </a:tc>
                <a:tc>
                  <a:txBody>
                    <a:bodyPr/>
                    <a:lstStyle/>
                    <a:p>
                      <a:pPr algn="r"/>
                      <a:r>
                        <a:rPr lang="en-US" sz="2800" dirty="0" smtClean="0"/>
                        <a:t>$10,164.4</a:t>
                      </a:r>
                      <a:endParaRPr lang="en-US" sz="2800" dirty="0"/>
                    </a:p>
                  </a:txBody>
                  <a:tcPr anchor="ctr"/>
                </a:tc>
                <a:tc>
                  <a:txBody>
                    <a:bodyPr/>
                    <a:lstStyle/>
                    <a:p>
                      <a:pPr algn="r"/>
                      <a:r>
                        <a:rPr lang="en-US" sz="2800" dirty="0" smtClean="0"/>
                        <a:t>$10,935.8</a:t>
                      </a:r>
                      <a:endParaRPr lang="en-US" sz="2800" dirty="0"/>
                    </a:p>
                  </a:txBody>
                  <a:tcPr anchor="ctr"/>
                </a:tc>
                <a:extLst>
                  <a:ext uri="{0D108BD9-81ED-4DB2-BD59-A6C34878D82A}">
                    <a16:rowId xmlns:a16="http://schemas.microsoft.com/office/drawing/2014/main" val="396294247"/>
                  </a:ext>
                </a:extLst>
              </a:tr>
            </a:tbl>
          </a:graphicData>
        </a:graphic>
      </p:graphicFrame>
      <p:sp>
        <p:nvSpPr>
          <p:cNvPr id="7" name="TextBox 6"/>
          <p:cNvSpPr txBox="1"/>
          <p:nvPr/>
        </p:nvSpPr>
        <p:spPr>
          <a:xfrm>
            <a:off x="10843658" y="3502998"/>
            <a:ext cx="926707" cy="646331"/>
          </a:xfrm>
          <a:prstGeom prst="rect">
            <a:avLst/>
          </a:prstGeom>
          <a:noFill/>
        </p:spPr>
        <p:txBody>
          <a:bodyPr wrap="square" rtlCol="0">
            <a:spAutoFit/>
          </a:bodyPr>
          <a:lstStyle/>
          <a:p>
            <a:pPr algn="ctr"/>
            <a:r>
              <a:rPr lang="en-US" dirty="0" smtClean="0"/>
              <a:t>In Millions</a:t>
            </a:r>
            <a:endParaRPr lang="en-US" dirty="0"/>
          </a:p>
        </p:txBody>
      </p:sp>
      <p:sp>
        <p:nvSpPr>
          <p:cNvPr id="3" name="TextBox 2"/>
          <p:cNvSpPr txBox="1"/>
          <p:nvPr/>
        </p:nvSpPr>
        <p:spPr>
          <a:xfrm>
            <a:off x="778943" y="5987018"/>
            <a:ext cx="7286625" cy="369332"/>
          </a:xfrm>
          <a:prstGeom prst="rect">
            <a:avLst/>
          </a:prstGeom>
          <a:noFill/>
        </p:spPr>
        <p:txBody>
          <a:bodyPr wrap="square" rtlCol="0">
            <a:spAutoFit/>
          </a:bodyPr>
          <a:lstStyle/>
          <a:p>
            <a:r>
              <a:rPr lang="en-US" dirty="0" smtClean="0"/>
              <a:t>Official forecast increased state general fund direct by $771.4 million</a:t>
            </a:r>
            <a:endParaRPr lang="en-US" dirty="0"/>
          </a:p>
        </p:txBody>
      </p:sp>
    </p:spTree>
    <p:extLst>
      <p:ext uri="{BB962C8B-B14F-4D97-AF65-F5344CB8AC3E}">
        <p14:creationId xmlns:p14="http://schemas.microsoft.com/office/powerpoint/2010/main" val="2143485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388" y="445355"/>
            <a:ext cx="10515600" cy="1325563"/>
          </a:xfrm>
        </p:spPr>
        <p:txBody>
          <a:bodyPr>
            <a:normAutofit/>
          </a:bodyPr>
          <a:lstStyle/>
          <a:p>
            <a:r>
              <a:rPr lang="en-US" sz="3800" dirty="0"/>
              <a:t>Revenue Outlook Before Pandemic and </a:t>
            </a:r>
            <a:r>
              <a:rPr lang="en-US" sz="3800" dirty="0" smtClean="0"/>
              <a:t>Now:</a:t>
            </a:r>
            <a:r>
              <a:rPr lang="en-US" sz="3800" dirty="0"/>
              <a:t/>
            </a:r>
            <a:br>
              <a:rPr lang="en-US" sz="3800" dirty="0"/>
            </a:br>
            <a:r>
              <a:rPr lang="en-US" sz="3800" dirty="0" smtClean="0"/>
              <a:t>    Taxes</a:t>
            </a:r>
            <a:r>
              <a:rPr lang="en-US" sz="3800" dirty="0"/>
              <a:t>, Licenses and Fees</a:t>
            </a:r>
          </a:p>
        </p:txBody>
      </p:sp>
      <p:sp>
        <p:nvSpPr>
          <p:cNvPr id="5" name="Slide Number Placeholder 4"/>
          <p:cNvSpPr>
            <a:spLocks noGrp="1"/>
          </p:cNvSpPr>
          <p:nvPr>
            <p:ph type="sldNum" sz="quarter" idx="12"/>
          </p:nvPr>
        </p:nvSpPr>
        <p:spPr/>
        <p:txBody>
          <a:bodyPr/>
          <a:lstStyle/>
          <a:p>
            <a:fld id="{86155048-FA92-4756-BB50-535DA19E3584}" type="slidenum">
              <a:rPr lang="en-US" smtClean="0"/>
              <a:pPr/>
              <a:t>32</a:t>
            </a:fld>
            <a:endParaRPr lang="en-US" dirty="0"/>
          </a:p>
        </p:txBody>
      </p:sp>
      <p:graphicFrame>
        <p:nvGraphicFramePr>
          <p:cNvPr id="16" name="Chart 15"/>
          <p:cNvGraphicFramePr>
            <a:graphicFrameLocks/>
          </p:cNvGraphicFramePr>
          <p:nvPr>
            <p:extLst/>
          </p:nvPr>
        </p:nvGraphicFramePr>
        <p:xfrm>
          <a:off x="831272" y="1770918"/>
          <a:ext cx="10382715" cy="487926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3404866" y="2727149"/>
            <a:ext cx="1809061" cy="369332"/>
          </a:xfrm>
          <a:prstGeom prst="rect">
            <a:avLst/>
          </a:prstGeom>
          <a:noFill/>
        </p:spPr>
        <p:txBody>
          <a:bodyPr wrap="square" rtlCol="0">
            <a:spAutoFit/>
          </a:bodyPr>
          <a:lstStyle/>
          <a:p>
            <a:r>
              <a:rPr lang="en-US" dirty="0" smtClean="0"/>
              <a:t>January 31, 2020 </a:t>
            </a:r>
            <a:endParaRPr lang="en-US" dirty="0"/>
          </a:p>
        </p:txBody>
      </p:sp>
      <p:sp>
        <p:nvSpPr>
          <p:cNvPr id="19" name="TextBox 18"/>
          <p:cNvSpPr txBox="1"/>
          <p:nvPr/>
        </p:nvSpPr>
        <p:spPr>
          <a:xfrm>
            <a:off x="6022629" y="4210549"/>
            <a:ext cx="2038350" cy="369332"/>
          </a:xfrm>
          <a:prstGeom prst="rect">
            <a:avLst/>
          </a:prstGeom>
          <a:noFill/>
        </p:spPr>
        <p:txBody>
          <a:bodyPr wrap="square" rtlCol="0">
            <a:spAutoFit/>
          </a:bodyPr>
          <a:lstStyle/>
          <a:p>
            <a:r>
              <a:rPr lang="en-US" dirty="0" smtClean="0"/>
              <a:t>January 19, 2021</a:t>
            </a:r>
            <a:endParaRPr lang="en-US" dirty="0"/>
          </a:p>
        </p:txBody>
      </p:sp>
      <p:sp>
        <p:nvSpPr>
          <p:cNvPr id="3" name="TextBox 2"/>
          <p:cNvSpPr txBox="1"/>
          <p:nvPr/>
        </p:nvSpPr>
        <p:spPr>
          <a:xfrm>
            <a:off x="6918036" y="1838036"/>
            <a:ext cx="2078182" cy="369332"/>
          </a:xfrm>
          <a:prstGeom prst="rect">
            <a:avLst/>
          </a:prstGeom>
          <a:noFill/>
        </p:spPr>
        <p:txBody>
          <a:bodyPr wrap="square" rtlCol="0">
            <a:spAutoFit/>
          </a:bodyPr>
          <a:lstStyle/>
          <a:p>
            <a:r>
              <a:rPr lang="en-US" dirty="0" smtClean="0"/>
              <a:t>January 11, 2022</a:t>
            </a:r>
            <a:endParaRPr lang="en-US" dirty="0"/>
          </a:p>
        </p:txBody>
      </p:sp>
    </p:spTree>
    <p:extLst>
      <p:ext uri="{BB962C8B-B14F-4D97-AF65-F5344CB8AC3E}">
        <p14:creationId xmlns:p14="http://schemas.microsoft.com/office/powerpoint/2010/main" val="4723566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2423" y="1552755"/>
            <a:ext cx="9552824" cy="461665"/>
          </a:xfrm>
          <a:prstGeom prst="rect">
            <a:avLst/>
          </a:prstGeom>
          <a:noFill/>
        </p:spPr>
        <p:txBody>
          <a:bodyPr wrap="square" rtlCol="0">
            <a:spAutoFit/>
          </a:bodyPr>
          <a:lstStyle/>
          <a:p>
            <a:pPr marL="285750" indent="-285750">
              <a:buFont typeface="Arial" panose="020B0604020202020204" pitchFamily="34" charset="0"/>
              <a:buChar char="•"/>
            </a:pPr>
            <a:endParaRPr lang="en-US" sz="2400" i="1" dirty="0" smtClean="0"/>
          </a:p>
        </p:txBody>
      </p:sp>
      <p:sp>
        <p:nvSpPr>
          <p:cNvPr id="5" name="Slide Number Placeholder 4"/>
          <p:cNvSpPr>
            <a:spLocks noGrp="1"/>
          </p:cNvSpPr>
          <p:nvPr>
            <p:ph type="sldNum" sz="quarter" idx="12"/>
          </p:nvPr>
        </p:nvSpPr>
        <p:spPr/>
        <p:txBody>
          <a:bodyPr/>
          <a:lstStyle/>
          <a:p>
            <a:fld id="{86155048-FA92-4756-BB50-535DA19E3584}" type="slidenum">
              <a:rPr lang="en-US" smtClean="0"/>
              <a:pPr/>
              <a:t>33</a:t>
            </a:fld>
            <a:endParaRPr lang="en-US" dirty="0"/>
          </a:p>
        </p:txBody>
      </p:sp>
      <p:sp>
        <p:nvSpPr>
          <p:cNvPr id="7" name="Title 1"/>
          <p:cNvSpPr>
            <a:spLocks noGrp="1"/>
          </p:cNvSpPr>
          <p:nvPr>
            <p:ph type="title"/>
          </p:nvPr>
        </p:nvSpPr>
        <p:spPr>
          <a:xfrm>
            <a:off x="838200" y="238125"/>
            <a:ext cx="10515600" cy="1325563"/>
          </a:xfrm>
        </p:spPr>
        <p:txBody>
          <a:bodyPr/>
          <a:lstStyle/>
          <a:p>
            <a:r>
              <a:rPr lang="en-US" dirty="0" smtClean="0"/>
              <a:t>FY 2021-2022 Budget Comparisons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082231787"/>
              </p:ext>
            </p:extLst>
          </p:nvPr>
        </p:nvGraphicFramePr>
        <p:xfrm>
          <a:off x="622171" y="1756790"/>
          <a:ext cx="10133814" cy="4237559"/>
        </p:xfrm>
        <a:graphic>
          <a:graphicData uri="http://schemas.openxmlformats.org/drawingml/2006/table">
            <a:tbl>
              <a:tblPr firstRow="1" bandRow="1">
                <a:tableStyleId>{5C22544A-7EE6-4342-B048-85BDC9FD1C3A}</a:tableStyleId>
              </a:tblPr>
              <a:tblGrid>
                <a:gridCol w="2929103">
                  <a:extLst>
                    <a:ext uri="{9D8B030D-6E8A-4147-A177-3AD203B41FA5}">
                      <a16:colId xmlns:a16="http://schemas.microsoft.com/office/drawing/2014/main" val="235734203"/>
                    </a:ext>
                  </a:extLst>
                </a:gridCol>
                <a:gridCol w="2923954">
                  <a:extLst>
                    <a:ext uri="{9D8B030D-6E8A-4147-A177-3AD203B41FA5}">
                      <a16:colId xmlns:a16="http://schemas.microsoft.com/office/drawing/2014/main" val="1169191003"/>
                    </a:ext>
                  </a:extLst>
                </a:gridCol>
                <a:gridCol w="2200939">
                  <a:extLst>
                    <a:ext uri="{9D8B030D-6E8A-4147-A177-3AD203B41FA5}">
                      <a16:colId xmlns:a16="http://schemas.microsoft.com/office/drawing/2014/main" val="1659080113"/>
                    </a:ext>
                  </a:extLst>
                </a:gridCol>
                <a:gridCol w="2079818">
                  <a:extLst>
                    <a:ext uri="{9D8B030D-6E8A-4147-A177-3AD203B41FA5}">
                      <a16:colId xmlns:a16="http://schemas.microsoft.com/office/drawing/2014/main" val="4163729646"/>
                    </a:ext>
                  </a:extLst>
                </a:gridCol>
              </a:tblGrid>
              <a:tr h="1362256">
                <a:tc>
                  <a:txBody>
                    <a:bodyPr/>
                    <a:lstStyle/>
                    <a:p>
                      <a:endParaRPr lang="en-US" sz="2800" dirty="0"/>
                    </a:p>
                  </a:txBody>
                  <a:tcPr/>
                </a:tc>
                <a:tc>
                  <a:txBody>
                    <a:bodyPr/>
                    <a:lstStyle/>
                    <a:p>
                      <a:pPr algn="ctr"/>
                      <a:r>
                        <a:rPr lang="en-US" sz="2800" dirty="0" smtClean="0"/>
                        <a:t>FY</a:t>
                      </a:r>
                      <a:r>
                        <a:rPr lang="en-US" sz="2800" baseline="0" dirty="0" smtClean="0"/>
                        <a:t> 2021-2022 Existing Operating Budget </a:t>
                      </a:r>
                      <a:r>
                        <a:rPr lang="en-US" sz="2800" dirty="0" smtClean="0"/>
                        <a:t>  </a:t>
                      </a:r>
                      <a:endParaRPr lang="en-US" sz="2800" dirty="0"/>
                    </a:p>
                  </a:txBody>
                  <a:tcPr/>
                </a:tc>
                <a:tc>
                  <a:txBody>
                    <a:bodyPr/>
                    <a:lstStyle/>
                    <a:p>
                      <a:pPr algn="ctr"/>
                      <a:r>
                        <a:rPr lang="en-US" sz="2800" dirty="0" smtClean="0"/>
                        <a:t>FY 2022-2023</a:t>
                      </a:r>
                    </a:p>
                    <a:p>
                      <a:pPr algn="ctr"/>
                      <a:r>
                        <a:rPr lang="en-US" sz="2800" dirty="0" smtClean="0"/>
                        <a:t>Executive Budget</a:t>
                      </a:r>
                      <a:endParaRPr lang="en-US" sz="2800" dirty="0"/>
                    </a:p>
                  </a:txBody>
                  <a:tcPr/>
                </a:tc>
                <a:tc>
                  <a:txBody>
                    <a:bodyPr/>
                    <a:lstStyle/>
                    <a:p>
                      <a:pPr algn="ctr"/>
                      <a:r>
                        <a:rPr lang="en-US" sz="2800" dirty="0" smtClean="0"/>
                        <a:t>Over/Under</a:t>
                      </a:r>
                    </a:p>
                    <a:p>
                      <a:pPr algn="ctr"/>
                      <a:r>
                        <a:rPr lang="en-US" sz="2800" dirty="0" smtClean="0"/>
                        <a:t>Budgeted</a:t>
                      </a:r>
                      <a:endParaRPr lang="en-US" sz="2800" dirty="0"/>
                    </a:p>
                  </a:txBody>
                  <a:tcPr anchor="ctr"/>
                </a:tc>
                <a:extLst>
                  <a:ext uri="{0D108BD9-81ED-4DB2-BD59-A6C34878D82A}">
                    <a16:rowId xmlns:a16="http://schemas.microsoft.com/office/drawing/2014/main" val="3046530576"/>
                  </a:ext>
                </a:extLst>
              </a:tr>
              <a:tr h="486682">
                <a:tc>
                  <a:txBody>
                    <a:bodyPr/>
                    <a:lstStyle/>
                    <a:p>
                      <a:r>
                        <a:rPr lang="en-US" sz="2400" dirty="0" smtClean="0"/>
                        <a:t>General Fund</a:t>
                      </a:r>
                      <a:endParaRPr lang="en-US" sz="2400" dirty="0"/>
                    </a:p>
                  </a:txBody>
                  <a:tcPr anchor="b"/>
                </a:tc>
                <a:tc>
                  <a:txBody>
                    <a:bodyPr/>
                    <a:lstStyle/>
                    <a:p>
                      <a:pPr algn="r"/>
                      <a:r>
                        <a:rPr lang="en-US" sz="2400" dirty="0" smtClean="0"/>
                        <a:t>$10,066.9</a:t>
                      </a:r>
                      <a:endParaRPr lang="en-US" sz="2400" dirty="0"/>
                    </a:p>
                  </a:txBody>
                  <a:tcPr anchor="b"/>
                </a:tc>
                <a:tc>
                  <a:txBody>
                    <a:bodyPr/>
                    <a:lstStyle/>
                    <a:p>
                      <a:pPr algn="r"/>
                      <a:r>
                        <a:rPr lang="en-US" sz="2400" dirty="0" smtClean="0"/>
                        <a:t>$10,935.8</a:t>
                      </a:r>
                      <a:endParaRPr lang="en-US" sz="2400" dirty="0"/>
                    </a:p>
                  </a:txBody>
                  <a:tcPr anchor="b"/>
                </a:tc>
                <a:tc>
                  <a:txBody>
                    <a:bodyPr/>
                    <a:lstStyle/>
                    <a:p>
                      <a:pPr algn="r"/>
                      <a:r>
                        <a:rPr lang="en-US" sz="2400" dirty="0" smtClean="0"/>
                        <a:t>$868.9</a:t>
                      </a:r>
                      <a:endParaRPr lang="en-US" sz="2400" dirty="0"/>
                    </a:p>
                  </a:txBody>
                  <a:tcPr anchor="b"/>
                </a:tc>
                <a:extLst>
                  <a:ext uri="{0D108BD9-81ED-4DB2-BD59-A6C34878D82A}">
                    <a16:rowId xmlns:a16="http://schemas.microsoft.com/office/drawing/2014/main" val="2577346397"/>
                  </a:ext>
                </a:extLst>
              </a:tr>
              <a:tr h="497314">
                <a:tc>
                  <a:txBody>
                    <a:bodyPr/>
                    <a:lstStyle/>
                    <a:p>
                      <a:r>
                        <a:rPr lang="en-US" sz="2400" dirty="0" smtClean="0"/>
                        <a:t>Fees/Self- Generated</a:t>
                      </a:r>
                      <a:endParaRPr lang="en-US" sz="2400" dirty="0"/>
                    </a:p>
                  </a:txBody>
                  <a:tcPr anchor="b"/>
                </a:tc>
                <a:tc>
                  <a:txBody>
                    <a:bodyPr/>
                    <a:lstStyle/>
                    <a:p>
                      <a:pPr algn="r"/>
                      <a:r>
                        <a:rPr lang="en-US" sz="2400" dirty="0" smtClean="0"/>
                        <a:t>$3,374.7</a:t>
                      </a:r>
                      <a:endParaRPr lang="en-US" sz="2400" dirty="0"/>
                    </a:p>
                  </a:txBody>
                  <a:tcPr anchor="b"/>
                </a:tc>
                <a:tc>
                  <a:txBody>
                    <a:bodyPr/>
                    <a:lstStyle/>
                    <a:p>
                      <a:pPr algn="r"/>
                      <a:r>
                        <a:rPr lang="en-US" sz="2400" dirty="0" smtClean="0"/>
                        <a:t>$3,531.6</a:t>
                      </a:r>
                      <a:endParaRPr lang="en-US" sz="2400" dirty="0"/>
                    </a:p>
                  </a:txBody>
                  <a:tcPr anchor="b"/>
                </a:tc>
                <a:tc>
                  <a:txBody>
                    <a:bodyPr/>
                    <a:lstStyle/>
                    <a:p>
                      <a:pPr algn="r"/>
                      <a:r>
                        <a:rPr lang="en-US" sz="2400" dirty="0" smtClean="0"/>
                        <a:t>$156.9</a:t>
                      </a:r>
                      <a:endParaRPr lang="en-US" sz="2400" dirty="0"/>
                    </a:p>
                  </a:txBody>
                  <a:tcPr anchor="b"/>
                </a:tc>
                <a:extLst>
                  <a:ext uri="{0D108BD9-81ED-4DB2-BD59-A6C34878D82A}">
                    <a16:rowId xmlns:a16="http://schemas.microsoft.com/office/drawing/2014/main" val="2896078632"/>
                  </a:ext>
                </a:extLst>
              </a:tr>
              <a:tr h="510363">
                <a:tc>
                  <a:txBody>
                    <a:bodyPr/>
                    <a:lstStyle/>
                    <a:p>
                      <a:r>
                        <a:rPr lang="en-US" sz="2400" dirty="0" smtClean="0"/>
                        <a:t>Statutory Dedications</a:t>
                      </a:r>
                      <a:endParaRPr lang="en-US" sz="2400" dirty="0"/>
                    </a:p>
                  </a:txBody>
                  <a:tcPr anchor="b"/>
                </a:tc>
                <a:tc>
                  <a:txBody>
                    <a:bodyPr/>
                    <a:lstStyle/>
                    <a:p>
                      <a:pPr algn="r"/>
                      <a:r>
                        <a:rPr lang="en-US" sz="2400" dirty="0" smtClean="0"/>
                        <a:t>$6,457.4</a:t>
                      </a:r>
                      <a:endParaRPr lang="en-US" sz="2400" dirty="0"/>
                    </a:p>
                  </a:txBody>
                  <a:tcPr anchor="b"/>
                </a:tc>
                <a:tc>
                  <a:txBody>
                    <a:bodyPr/>
                    <a:lstStyle/>
                    <a:p>
                      <a:pPr algn="r"/>
                      <a:r>
                        <a:rPr lang="en-US" sz="2400" dirty="0" smtClean="0"/>
                        <a:t>$4,480.0</a:t>
                      </a:r>
                      <a:endParaRPr lang="en-US" sz="2400" dirty="0"/>
                    </a:p>
                  </a:txBody>
                  <a:tcPr anchor="b"/>
                </a:tc>
                <a:tc>
                  <a:txBody>
                    <a:bodyPr/>
                    <a:lstStyle/>
                    <a:p>
                      <a:pPr algn="r"/>
                      <a:r>
                        <a:rPr lang="en-US" sz="2400" dirty="0" smtClean="0"/>
                        <a:t>($1,977.4)</a:t>
                      </a:r>
                      <a:endParaRPr lang="en-US" sz="2400" dirty="0"/>
                    </a:p>
                  </a:txBody>
                  <a:tcPr anchor="b"/>
                </a:tc>
                <a:extLst>
                  <a:ext uri="{0D108BD9-81ED-4DB2-BD59-A6C34878D82A}">
                    <a16:rowId xmlns:a16="http://schemas.microsoft.com/office/drawing/2014/main" val="4108331917"/>
                  </a:ext>
                </a:extLst>
              </a:tr>
              <a:tr h="454085">
                <a:tc>
                  <a:txBody>
                    <a:bodyPr/>
                    <a:lstStyle/>
                    <a:p>
                      <a:r>
                        <a:rPr lang="en-US" sz="2400" dirty="0" smtClean="0"/>
                        <a:t>Federal Funds</a:t>
                      </a:r>
                      <a:endParaRPr lang="en-US" sz="2400" dirty="0"/>
                    </a:p>
                  </a:txBody>
                  <a:tcPr anchor="b"/>
                </a:tc>
                <a:tc>
                  <a:txBody>
                    <a:bodyPr/>
                    <a:lstStyle/>
                    <a:p>
                      <a:pPr algn="r"/>
                      <a:r>
                        <a:rPr lang="en-US" sz="2400" dirty="0" smtClean="0"/>
                        <a:t>$20,330.9</a:t>
                      </a:r>
                      <a:endParaRPr lang="en-US" sz="2400" dirty="0"/>
                    </a:p>
                  </a:txBody>
                  <a:tcPr anchor="b"/>
                </a:tc>
                <a:tc>
                  <a:txBody>
                    <a:bodyPr/>
                    <a:lstStyle/>
                    <a:p>
                      <a:pPr algn="r"/>
                      <a:r>
                        <a:rPr lang="en-US" sz="2400" dirty="0" smtClean="0"/>
                        <a:t>$19,690.7</a:t>
                      </a:r>
                      <a:endParaRPr lang="en-US" sz="2400" dirty="0"/>
                    </a:p>
                  </a:txBody>
                  <a:tcPr anchor="b"/>
                </a:tc>
                <a:tc>
                  <a:txBody>
                    <a:bodyPr/>
                    <a:lstStyle/>
                    <a:p>
                      <a:pPr algn="r"/>
                      <a:r>
                        <a:rPr lang="en-US" sz="2400" dirty="0" smtClean="0"/>
                        <a:t>($640.2)</a:t>
                      </a:r>
                      <a:endParaRPr lang="en-US" sz="2400" dirty="0"/>
                    </a:p>
                  </a:txBody>
                  <a:tcPr anchor="b"/>
                </a:tc>
                <a:extLst>
                  <a:ext uri="{0D108BD9-81ED-4DB2-BD59-A6C34878D82A}">
                    <a16:rowId xmlns:a16="http://schemas.microsoft.com/office/drawing/2014/main" val="2234596229"/>
                  </a:ext>
                </a:extLst>
              </a:tr>
              <a:tr h="454085">
                <a:tc>
                  <a:txBody>
                    <a:bodyPr/>
                    <a:lstStyle/>
                    <a:p>
                      <a:endParaRPr lang="en-US" sz="2400" dirty="0"/>
                    </a:p>
                  </a:txBody>
                  <a:tcPr anchor="b"/>
                </a:tc>
                <a:tc>
                  <a:txBody>
                    <a:bodyPr/>
                    <a:lstStyle/>
                    <a:p>
                      <a:pPr algn="r"/>
                      <a:endParaRPr lang="en-US" sz="2400" dirty="0"/>
                    </a:p>
                  </a:txBody>
                  <a:tcPr anchor="b"/>
                </a:tc>
                <a:tc>
                  <a:txBody>
                    <a:bodyPr/>
                    <a:lstStyle/>
                    <a:p>
                      <a:pPr algn="r"/>
                      <a:endParaRPr lang="en-US" sz="2400" dirty="0"/>
                    </a:p>
                  </a:txBody>
                  <a:tcPr anchor="b"/>
                </a:tc>
                <a:tc>
                  <a:txBody>
                    <a:bodyPr/>
                    <a:lstStyle/>
                    <a:p>
                      <a:pPr algn="r"/>
                      <a:endParaRPr lang="en-US" sz="2400" dirty="0"/>
                    </a:p>
                  </a:txBody>
                  <a:tcPr anchor="b"/>
                </a:tc>
                <a:extLst>
                  <a:ext uri="{0D108BD9-81ED-4DB2-BD59-A6C34878D82A}">
                    <a16:rowId xmlns:a16="http://schemas.microsoft.com/office/drawing/2014/main" val="1382889044"/>
                  </a:ext>
                </a:extLst>
              </a:tr>
              <a:tr h="454085">
                <a:tc>
                  <a:txBody>
                    <a:bodyPr/>
                    <a:lstStyle/>
                    <a:p>
                      <a:r>
                        <a:rPr lang="en-US" sz="2400" dirty="0" smtClean="0"/>
                        <a:t>Total</a:t>
                      </a:r>
                      <a:endParaRPr lang="en-US" sz="2400" dirty="0"/>
                    </a:p>
                  </a:txBody>
                  <a:tcPr anchor="b"/>
                </a:tc>
                <a:tc>
                  <a:txBody>
                    <a:bodyPr/>
                    <a:lstStyle/>
                    <a:p>
                      <a:pPr algn="r"/>
                      <a:r>
                        <a:rPr lang="en-US" sz="2400" dirty="0" smtClean="0"/>
                        <a:t>$40,229.9</a:t>
                      </a:r>
                      <a:endParaRPr lang="en-US" sz="2400" dirty="0"/>
                    </a:p>
                  </a:txBody>
                  <a:tcPr anchor="b"/>
                </a:tc>
                <a:tc>
                  <a:txBody>
                    <a:bodyPr/>
                    <a:lstStyle/>
                    <a:p>
                      <a:pPr algn="r"/>
                      <a:r>
                        <a:rPr lang="en-US" sz="2400" dirty="0" smtClean="0"/>
                        <a:t>$38,638.1</a:t>
                      </a:r>
                      <a:endParaRPr lang="en-US" sz="2400" dirty="0"/>
                    </a:p>
                  </a:txBody>
                  <a:tcPr anchor="b"/>
                </a:tc>
                <a:tc>
                  <a:txBody>
                    <a:bodyPr/>
                    <a:lstStyle/>
                    <a:p>
                      <a:pPr algn="r"/>
                      <a:r>
                        <a:rPr lang="en-US" sz="2400" dirty="0" smtClean="0"/>
                        <a:t>($1,591.8)</a:t>
                      </a:r>
                      <a:endParaRPr lang="en-US" sz="2400" dirty="0"/>
                    </a:p>
                  </a:txBody>
                  <a:tcPr anchor="b"/>
                </a:tc>
                <a:extLst>
                  <a:ext uri="{0D108BD9-81ED-4DB2-BD59-A6C34878D82A}">
                    <a16:rowId xmlns:a16="http://schemas.microsoft.com/office/drawing/2014/main" val="1998669031"/>
                  </a:ext>
                </a:extLst>
              </a:tr>
            </a:tbl>
          </a:graphicData>
        </a:graphic>
      </p:graphicFrame>
      <p:sp>
        <p:nvSpPr>
          <p:cNvPr id="4" name="TextBox 3"/>
          <p:cNvSpPr txBox="1"/>
          <p:nvPr/>
        </p:nvSpPr>
        <p:spPr>
          <a:xfrm>
            <a:off x="10856157" y="3266241"/>
            <a:ext cx="1005643" cy="523220"/>
          </a:xfrm>
          <a:prstGeom prst="rect">
            <a:avLst/>
          </a:prstGeom>
          <a:noFill/>
        </p:spPr>
        <p:txBody>
          <a:bodyPr wrap="square" rtlCol="0">
            <a:spAutoFit/>
          </a:bodyPr>
          <a:lstStyle/>
          <a:p>
            <a:pPr algn="ctr"/>
            <a:r>
              <a:rPr lang="en-US" sz="1400" dirty="0" smtClean="0"/>
              <a:t>In </a:t>
            </a:r>
          </a:p>
          <a:p>
            <a:pPr algn="ctr"/>
            <a:r>
              <a:rPr lang="en-US" sz="1400" dirty="0" smtClean="0"/>
              <a:t>Millions</a:t>
            </a:r>
            <a:endParaRPr lang="en-US" sz="1400" dirty="0"/>
          </a:p>
        </p:txBody>
      </p:sp>
      <p:sp>
        <p:nvSpPr>
          <p:cNvPr id="6" name="TextBox 5"/>
          <p:cNvSpPr txBox="1"/>
          <p:nvPr/>
        </p:nvSpPr>
        <p:spPr>
          <a:xfrm>
            <a:off x="3978493" y="6265091"/>
            <a:ext cx="2656240" cy="369332"/>
          </a:xfrm>
          <a:prstGeom prst="rect">
            <a:avLst/>
          </a:prstGeom>
          <a:noFill/>
        </p:spPr>
        <p:txBody>
          <a:bodyPr wrap="none" rtlCol="0">
            <a:spAutoFit/>
          </a:bodyPr>
          <a:lstStyle/>
          <a:p>
            <a:r>
              <a:rPr lang="en-US" dirty="0" smtClean="0"/>
              <a:t>Exclusive of double counts</a:t>
            </a:r>
            <a:endParaRPr lang="en-US" dirty="0"/>
          </a:p>
        </p:txBody>
      </p:sp>
    </p:spTree>
    <p:extLst>
      <p:ext uri="{BB962C8B-B14F-4D97-AF65-F5344CB8AC3E}">
        <p14:creationId xmlns:p14="http://schemas.microsoft.com/office/powerpoint/2010/main" val="27186845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1" y="546755"/>
            <a:ext cx="5533534" cy="769441"/>
          </a:xfrm>
          <a:prstGeom prst="rect">
            <a:avLst/>
          </a:prstGeom>
          <a:noFill/>
        </p:spPr>
        <p:txBody>
          <a:bodyPr wrap="square" rtlCol="0">
            <a:spAutoFit/>
          </a:bodyPr>
          <a:lstStyle/>
          <a:p>
            <a:r>
              <a:rPr lang="en-US" sz="4400" dirty="0" smtClean="0"/>
              <a:t>General Fund Budget</a:t>
            </a:r>
            <a:endParaRPr lang="en-US" sz="4400" dirty="0"/>
          </a:p>
        </p:txBody>
      </p:sp>
      <p:graphicFrame>
        <p:nvGraphicFramePr>
          <p:cNvPr id="6" name="Chart 5"/>
          <p:cNvGraphicFramePr/>
          <p:nvPr>
            <p:extLst/>
          </p:nvPr>
        </p:nvGraphicFramePr>
        <p:xfrm>
          <a:off x="622169" y="1495572"/>
          <a:ext cx="11114202" cy="504334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019845" y="6357537"/>
            <a:ext cx="3790950" cy="369332"/>
          </a:xfrm>
          <a:prstGeom prst="rect">
            <a:avLst/>
          </a:prstGeom>
          <a:noFill/>
        </p:spPr>
        <p:txBody>
          <a:bodyPr wrap="square" rtlCol="0">
            <a:spAutoFit/>
          </a:bodyPr>
          <a:lstStyle/>
          <a:p>
            <a:r>
              <a:rPr lang="en-US" dirty="0" smtClean="0"/>
              <a:t>General Fund Budgeted July 1</a:t>
            </a:r>
            <a:endParaRPr lang="en-US" dirty="0"/>
          </a:p>
        </p:txBody>
      </p:sp>
      <p:sp>
        <p:nvSpPr>
          <p:cNvPr id="5" name="TextBox 4"/>
          <p:cNvSpPr txBox="1"/>
          <p:nvPr/>
        </p:nvSpPr>
        <p:spPr>
          <a:xfrm>
            <a:off x="9772715" y="1599902"/>
            <a:ext cx="1065229" cy="646331"/>
          </a:xfrm>
          <a:prstGeom prst="rect">
            <a:avLst/>
          </a:prstGeom>
          <a:noFill/>
        </p:spPr>
        <p:txBody>
          <a:bodyPr wrap="square" rtlCol="0">
            <a:spAutoFit/>
          </a:bodyPr>
          <a:lstStyle/>
          <a:p>
            <a:r>
              <a:rPr lang="en-US" dirty="0" smtClean="0"/>
              <a:t>Executive Budget</a:t>
            </a:r>
            <a:endParaRPr lang="en-US" dirty="0"/>
          </a:p>
        </p:txBody>
      </p:sp>
      <p:sp>
        <p:nvSpPr>
          <p:cNvPr id="7" name="Slide Number Placeholder 4"/>
          <p:cNvSpPr>
            <a:spLocks noGrp="1"/>
          </p:cNvSpPr>
          <p:nvPr>
            <p:ph type="sldNum" sz="quarter" idx="12"/>
          </p:nvPr>
        </p:nvSpPr>
        <p:spPr>
          <a:xfrm>
            <a:off x="9118600" y="6356350"/>
            <a:ext cx="2743200" cy="365125"/>
          </a:xfrm>
        </p:spPr>
        <p:txBody>
          <a:bodyPr/>
          <a:lstStyle/>
          <a:p>
            <a:fld id="{86155048-FA92-4756-BB50-535DA19E3584}" type="slidenum">
              <a:rPr lang="en-US" smtClean="0"/>
              <a:pPr/>
              <a:t>34</a:t>
            </a:fld>
            <a:endParaRPr lang="en-US" dirty="0"/>
          </a:p>
        </p:txBody>
      </p:sp>
      <p:cxnSp>
        <p:nvCxnSpPr>
          <p:cNvPr id="8" name="Straight Arrow Connector 7"/>
          <p:cNvCxnSpPr/>
          <p:nvPr/>
        </p:nvCxnSpPr>
        <p:spPr>
          <a:xfrm>
            <a:off x="10963373" y="1923068"/>
            <a:ext cx="301658" cy="301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347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449021270"/>
              </p:ext>
            </p:extLst>
          </p:nvPr>
        </p:nvGraphicFramePr>
        <p:xfrm>
          <a:off x="838200" y="1136610"/>
          <a:ext cx="9644406" cy="564681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838200" y="238125"/>
            <a:ext cx="10515600" cy="1325563"/>
          </a:xfrm>
        </p:spPr>
        <p:txBody>
          <a:bodyPr/>
          <a:lstStyle/>
          <a:p>
            <a:r>
              <a:rPr lang="en-US" dirty="0" smtClean="0"/>
              <a:t>State General Fund</a:t>
            </a:r>
            <a:endParaRPr lang="en-US" dirty="0"/>
          </a:p>
        </p:txBody>
      </p:sp>
      <p:sp>
        <p:nvSpPr>
          <p:cNvPr id="5" name="Slide Number Placeholder 4"/>
          <p:cNvSpPr>
            <a:spLocks noGrp="1"/>
          </p:cNvSpPr>
          <p:nvPr>
            <p:ph type="sldNum" sz="quarter" idx="12"/>
          </p:nvPr>
        </p:nvSpPr>
        <p:spPr>
          <a:xfrm>
            <a:off x="9118600" y="6356350"/>
            <a:ext cx="2743200" cy="365125"/>
          </a:xfrm>
        </p:spPr>
        <p:txBody>
          <a:bodyPr/>
          <a:lstStyle/>
          <a:p>
            <a:fld id="{86155048-FA92-4756-BB50-535DA19E3584}" type="slidenum">
              <a:rPr lang="en-US" smtClean="0"/>
              <a:pPr/>
              <a:t>35</a:t>
            </a:fld>
            <a:endParaRPr lang="en-US" dirty="0"/>
          </a:p>
        </p:txBody>
      </p:sp>
    </p:spTree>
    <p:extLst>
      <p:ext uri="{BB962C8B-B14F-4D97-AF65-F5344CB8AC3E}">
        <p14:creationId xmlns:p14="http://schemas.microsoft.com/office/powerpoint/2010/main" val="1273529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05" y="1397170"/>
            <a:ext cx="9797383" cy="646331"/>
          </a:xfrm>
          <a:prstGeom prst="rect">
            <a:avLst/>
          </a:prstGeom>
          <a:noFill/>
        </p:spPr>
        <p:txBody>
          <a:bodyPr wrap="square" rtlCol="0">
            <a:spAutoFit/>
          </a:bodyPr>
          <a:lstStyle/>
          <a:p>
            <a:r>
              <a:rPr lang="en-US" sz="3600" dirty="0" smtClean="0"/>
              <a:t>Investing in the Future with No One-Time Money</a:t>
            </a:r>
          </a:p>
        </p:txBody>
      </p:sp>
      <p:sp>
        <p:nvSpPr>
          <p:cNvPr id="5" name="Slide Number Placeholder 4"/>
          <p:cNvSpPr>
            <a:spLocks noGrp="1"/>
          </p:cNvSpPr>
          <p:nvPr>
            <p:ph type="sldNum" sz="quarter" idx="12"/>
          </p:nvPr>
        </p:nvSpPr>
        <p:spPr/>
        <p:txBody>
          <a:bodyPr/>
          <a:lstStyle/>
          <a:p>
            <a:fld id="{86155048-FA92-4756-BB50-535DA19E3584}" type="slidenum">
              <a:rPr lang="en-US" smtClean="0"/>
              <a:pPr/>
              <a:t>36</a:t>
            </a:fld>
            <a:endParaRPr lang="en-US" dirty="0"/>
          </a:p>
        </p:txBody>
      </p:sp>
      <p:sp>
        <p:nvSpPr>
          <p:cNvPr id="7" name="Title 1"/>
          <p:cNvSpPr>
            <a:spLocks noGrp="1"/>
          </p:cNvSpPr>
          <p:nvPr>
            <p:ph type="title"/>
          </p:nvPr>
        </p:nvSpPr>
        <p:spPr>
          <a:xfrm>
            <a:off x="678705" y="365721"/>
            <a:ext cx="10515600" cy="1325563"/>
          </a:xfrm>
        </p:spPr>
        <p:txBody>
          <a:bodyPr/>
          <a:lstStyle/>
          <a:p>
            <a:r>
              <a:rPr lang="en-US" dirty="0" smtClean="0"/>
              <a:t>FY 2022-2023 Executive Budget</a:t>
            </a: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3873858399"/>
              </p:ext>
            </p:extLst>
          </p:nvPr>
        </p:nvGraphicFramePr>
        <p:xfrm>
          <a:off x="671182" y="2277414"/>
          <a:ext cx="10077450" cy="3840307"/>
        </p:xfrm>
        <a:graphic>
          <a:graphicData uri="http://schemas.openxmlformats.org/drawingml/2006/table">
            <a:tbl>
              <a:tblPr firstRow="1" bandRow="1">
                <a:tableStyleId>{5C22544A-7EE6-4342-B048-85BDC9FD1C3A}</a:tableStyleId>
              </a:tblPr>
              <a:tblGrid>
                <a:gridCol w="7689928">
                  <a:extLst>
                    <a:ext uri="{9D8B030D-6E8A-4147-A177-3AD203B41FA5}">
                      <a16:colId xmlns:a16="http://schemas.microsoft.com/office/drawing/2014/main" val="2210959836"/>
                    </a:ext>
                  </a:extLst>
                </a:gridCol>
                <a:gridCol w="2387522">
                  <a:extLst>
                    <a:ext uri="{9D8B030D-6E8A-4147-A177-3AD203B41FA5}">
                      <a16:colId xmlns:a16="http://schemas.microsoft.com/office/drawing/2014/main" val="3345497230"/>
                    </a:ext>
                  </a:extLst>
                </a:gridCol>
              </a:tblGrid>
              <a:tr h="508976">
                <a:tc>
                  <a:txBody>
                    <a:bodyPr/>
                    <a:lstStyle/>
                    <a:p>
                      <a:r>
                        <a:rPr lang="en-US" sz="2800" dirty="0" smtClean="0"/>
                        <a:t>Major</a:t>
                      </a:r>
                      <a:r>
                        <a:rPr lang="en-US" sz="2800" baseline="0" dirty="0" smtClean="0"/>
                        <a:t> Increases</a:t>
                      </a:r>
                      <a:endParaRPr lang="en-US" sz="2800" dirty="0"/>
                    </a:p>
                  </a:txBody>
                  <a:tcPr/>
                </a:tc>
                <a:tc>
                  <a:txBody>
                    <a:bodyPr/>
                    <a:lstStyle/>
                    <a:p>
                      <a:pPr algn="ctr"/>
                      <a:r>
                        <a:rPr lang="en-US" sz="2800" dirty="0" smtClean="0"/>
                        <a:t>General Fund</a:t>
                      </a:r>
                      <a:endParaRPr lang="en-US" sz="2800" dirty="0"/>
                    </a:p>
                  </a:txBody>
                  <a:tcPr/>
                </a:tc>
                <a:extLst>
                  <a:ext uri="{0D108BD9-81ED-4DB2-BD59-A6C34878D82A}">
                    <a16:rowId xmlns:a16="http://schemas.microsoft.com/office/drawing/2014/main" val="2770808976"/>
                  </a:ext>
                </a:extLst>
              </a:tr>
              <a:tr h="449096">
                <a:tc>
                  <a:txBody>
                    <a:bodyPr/>
                    <a:lstStyle/>
                    <a:p>
                      <a:r>
                        <a:rPr lang="en-US" sz="2400" i="0" dirty="0" smtClean="0"/>
                        <a:t>Replacement of one-time</a:t>
                      </a:r>
                      <a:r>
                        <a:rPr lang="en-US" sz="2400" i="0" baseline="0" dirty="0" smtClean="0"/>
                        <a:t> funds</a:t>
                      </a:r>
                      <a:endParaRPr lang="en-US" sz="2400" i="0" dirty="0"/>
                    </a:p>
                  </a:txBody>
                  <a:tcPr anchor="b"/>
                </a:tc>
                <a:tc>
                  <a:txBody>
                    <a:bodyPr/>
                    <a:lstStyle/>
                    <a:p>
                      <a:pPr marL="0" algn="r" defTabSz="914400" rtl="0" eaLnBrk="1" fontAlgn="b" latinLnBrk="0" hangingPunct="1"/>
                      <a:r>
                        <a:rPr lang="en-US" sz="2400" kern="1200" dirty="0" smtClean="0">
                          <a:solidFill>
                            <a:schemeClr val="dk1"/>
                          </a:solidFill>
                          <a:latin typeface="+mn-lt"/>
                          <a:ea typeface="+mn-ea"/>
                          <a:cs typeface="+mn-cs"/>
                        </a:rPr>
                        <a:t>$671.2</a:t>
                      </a:r>
                      <a:endParaRPr lang="en-US" sz="24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651059711"/>
                  </a:ext>
                </a:extLst>
              </a:tr>
              <a:tr h="449096">
                <a:tc>
                  <a:txBody>
                    <a:bodyPr/>
                    <a:lstStyle/>
                    <a:p>
                      <a:r>
                        <a:rPr lang="en-US" sz="2400" i="0" dirty="0" smtClean="0"/>
                        <a:t>K-12 Teacher Pay Increases @ $1,500/$750</a:t>
                      </a:r>
                      <a:endParaRPr lang="en-US" sz="2400" i="0" dirty="0"/>
                    </a:p>
                  </a:txBody>
                  <a:tcPr anchor="b"/>
                </a:tc>
                <a:tc>
                  <a:txBody>
                    <a:bodyPr/>
                    <a:lstStyle/>
                    <a:p>
                      <a:pPr marL="0" algn="r" defTabSz="914400" rtl="0" eaLnBrk="1" fontAlgn="b" latinLnBrk="0" hangingPunct="1"/>
                      <a:r>
                        <a:rPr lang="en-US" sz="2400" kern="1200" dirty="0" smtClean="0">
                          <a:solidFill>
                            <a:schemeClr val="dk1"/>
                          </a:solidFill>
                          <a:latin typeface="+mn-lt"/>
                          <a:ea typeface="+mn-ea"/>
                          <a:cs typeface="+mn-cs"/>
                        </a:rPr>
                        <a:t>$148.4</a:t>
                      </a:r>
                      <a:endParaRPr lang="en-US" sz="24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4288527738"/>
                  </a:ext>
                </a:extLst>
              </a:tr>
              <a:tr h="478384">
                <a:tc>
                  <a:txBody>
                    <a:bodyPr/>
                    <a:lstStyle/>
                    <a:p>
                      <a:r>
                        <a:rPr lang="en-US" sz="2400" dirty="0" smtClean="0"/>
                        <a:t>Higher Education faculty pay increase, statewide costs</a:t>
                      </a:r>
                      <a:endParaRPr lang="en-US" sz="2400" dirty="0"/>
                    </a:p>
                  </a:txBody>
                  <a:tcPr anchor="b"/>
                </a:tc>
                <a:tc>
                  <a:txBody>
                    <a:bodyPr/>
                    <a:lstStyle/>
                    <a:p>
                      <a:pPr marL="0" algn="r" defTabSz="914400" rtl="0" eaLnBrk="1" fontAlgn="b" latinLnBrk="0" hangingPunct="1"/>
                      <a:r>
                        <a:rPr lang="en-US" sz="2400" kern="1200" dirty="0" smtClean="0">
                          <a:solidFill>
                            <a:schemeClr val="dk1"/>
                          </a:solidFill>
                          <a:latin typeface="+mn-lt"/>
                          <a:ea typeface="+mn-ea"/>
                          <a:cs typeface="+mn-cs"/>
                        </a:rPr>
                        <a:t>$103.9</a:t>
                      </a:r>
                      <a:endParaRPr lang="en-US" sz="24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95624546"/>
                  </a:ext>
                </a:extLst>
              </a:tr>
              <a:tr h="557763">
                <a:tc>
                  <a:txBody>
                    <a:bodyPr/>
                    <a:lstStyle/>
                    <a:p>
                      <a:r>
                        <a:rPr lang="en-US" sz="2400" dirty="0" smtClean="0"/>
                        <a:t>Acquisitions and major repairs</a:t>
                      </a:r>
                      <a:endParaRPr lang="en-US" sz="2400" dirty="0"/>
                    </a:p>
                  </a:txBody>
                  <a:tcPr anchor="b"/>
                </a:tc>
                <a:tc>
                  <a:txBody>
                    <a:bodyPr/>
                    <a:lstStyle/>
                    <a:p>
                      <a:pPr marL="0" algn="r" defTabSz="914400" rtl="0" eaLnBrk="1" fontAlgn="b" latinLnBrk="0" hangingPunct="1"/>
                      <a:r>
                        <a:rPr lang="en-US" sz="2400" kern="1200" dirty="0" smtClean="0">
                          <a:solidFill>
                            <a:schemeClr val="dk1"/>
                          </a:solidFill>
                          <a:latin typeface="+mn-lt"/>
                          <a:ea typeface="+mn-ea"/>
                          <a:cs typeface="+mn-cs"/>
                        </a:rPr>
                        <a:t>$36.8</a:t>
                      </a:r>
                      <a:endParaRPr lang="en-US" sz="24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499057083"/>
                  </a:ext>
                </a:extLst>
              </a:tr>
              <a:tr h="437234">
                <a:tc>
                  <a:txBody>
                    <a:bodyPr/>
                    <a:lstStyle/>
                    <a:p>
                      <a:r>
                        <a:rPr lang="en-US" sz="2400" dirty="0" smtClean="0"/>
                        <a:t>LDH equalizing rates for Personal Care Services</a:t>
                      </a:r>
                      <a:endParaRPr lang="en-US" sz="2400" dirty="0"/>
                    </a:p>
                  </a:txBody>
                  <a:tcPr anchor="b"/>
                </a:tc>
                <a:tc>
                  <a:txBody>
                    <a:bodyPr/>
                    <a:lstStyle/>
                    <a:p>
                      <a:pPr marL="0" algn="r" defTabSz="914400" rtl="0" eaLnBrk="1" fontAlgn="b" latinLnBrk="0" hangingPunct="1"/>
                      <a:r>
                        <a:rPr lang="en-US" sz="2400" kern="1200" dirty="0" smtClean="0">
                          <a:solidFill>
                            <a:schemeClr val="dk1"/>
                          </a:solidFill>
                          <a:latin typeface="+mn-lt"/>
                          <a:ea typeface="+mn-ea"/>
                          <a:cs typeface="+mn-cs"/>
                        </a:rPr>
                        <a:t>$33.8</a:t>
                      </a:r>
                      <a:endParaRPr lang="en-US" sz="24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3191935009"/>
                  </a:ext>
                </a:extLst>
              </a:tr>
              <a:tr h="437234">
                <a:tc>
                  <a:txBody>
                    <a:bodyPr/>
                    <a:lstStyle/>
                    <a:p>
                      <a:r>
                        <a:rPr lang="en-US" sz="2400" dirty="0" smtClean="0"/>
                        <a:t>Supplemental Pay increases @$100</a:t>
                      </a:r>
                      <a:endParaRPr lang="en-US" sz="2400" dirty="0"/>
                    </a:p>
                  </a:txBody>
                  <a:tcPr anchor="b"/>
                </a:tc>
                <a:tc>
                  <a:txBody>
                    <a:bodyPr/>
                    <a:lstStyle/>
                    <a:p>
                      <a:pPr marL="0" algn="r" defTabSz="914400" rtl="0" eaLnBrk="1" fontAlgn="b" latinLnBrk="0" hangingPunct="1"/>
                      <a:r>
                        <a:rPr lang="en-US" sz="2400" kern="1200" dirty="0" smtClean="0">
                          <a:solidFill>
                            <a:schemeClr val="dk1"/>
                          </a:solidFill>
                          <a:latin typeface="+mn-lt"/>
                          <a:ea typeface="+mn-ea"/>
                          <a:cs typeface="+mn-cs"/>
                        </a:rPr>
                        <a:t>$25.7</a:t>
                      </a:r>
                      <a:endParaRPr lang="en-US" sz="24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3318458083"/>
                  </a:ext>
                </a:extLst>
              </a:tr>
              <a:tr h="449096">
                <a:tc>
                  <a:txBody>
                    <a:bodyPr/>
                    <a:lstStyle/>
                    <a:p>
                      <a:r>
                        <a:rPr lang="en-US" sz="2400" dirty="0" smtClean="0"/>
                        <a:t>Early</a:t>
                      </a:r>
                      <a:r>
                        <a:rPr lang="en-US" sz="2400" baseline="0" dirty="0" smtClean="0"/>
                        <a:t> Childhood — rate and accessibility increases</a:t>
                      </a:r>
                      <a:endParaRPr lang="en-US" sz="2400" dirty="0"/>
                    </a:p>
                  </a:txBody>
                  <a:tcPr anchor="b"/>
                </a:tc>
                <a:tc>
                  <a:txBody>
                    <a:bodyPr/>
                    <a:lstStyle/>
                    <a:p>
                      <a:pPr marL="0" algn="r" defTabSz="914400" rtl="0" eaLnBrk="1" fontAlgn="b" latinLnBrk="0" hangingPunct="1"/>
                      <a:r>
                        <a:rPr lang="en-US" sz="2400" kern="1200" dirty="0" smtClean="0">
                          <a:solidFill>
                            <a:schemeClr val="dk1"/>
                          </a:solidFill>
                          <a:latin typeface="+mn-lt"/>
                          <a:ea typeface="+mn-ea"/>
                          <a:cs typeface="+mn-cs"/>
                        </a:rPr>
                        <a:t>$25.0</a:t>
                      </a:r>
                      <a:endParaRPr lang="en-US" sz="24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217231366"/>
                  </a:ext>
                </a:extLst>
              </a:tr>
            </a:tbl>
          </a:graphicData>
        </a:graphic>
      </p:graphicFrame>
      <p:sp>
        <p:nvSpPr>
          <p:cNvPr id="2" name="TextBox 1"/>
          <p:cNvSpPr txBox="1"/>
          <p:nvPr/>
        </p:nvSpPr>
        <p:spPr>
          <a:xfrm>
            <a:off x="10841666" y="2654595"/>
            <a:ext cx="927100" cy="523220"/>
          </a:xfrm>
          <a:prstGeom prst="rect">
            <a:avLst/>
          </a:prstGeom>
          <a:noFill/>
        </p:spPr>
        <p:txBody>
          <a:bodyPr wrap="square" rtlCol="0">
            <a:spAutoFit/>
          </a:bodyPr>
          <a:lstStyle/>
          <a:p>
            <a:pPr algn="ctr"/>
            <a:r>
              <a:rPr lang="en-US" sz="1400" dirty="0" smtClean="0"/>
              <a:t>In Millions</a:t>
            </a:r>
            <a:endParaRPr lang="en-US" sz="1400" dirty="0"/>
          </a:p>
        </p:txBody>
      </p:sp>
    </p:spTree>
    <p:extLst>
      <p:ext uri="{BB962C8B-B14F-4D97-AF65-F5344CB8AC3E}">
        <p14:creationId xmlns:p14="http://schemas.microsoft.com/office/powerpoint/2010/main" val="33449997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65721"/>
            <a:ext cx="10515600" cy="1325563"/>
          </a:xfrm>
        </p:spPr>
        <p:txBody>
          <a:bodyPr/>
          <a:lstStyle/>
          <a:p>
            <a:r>
              <a:rPr lang="en-US" dirty="0" smtClean="0"/>
              <a:t>General Fund Investment</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37</a:t>
            </a:fld>
            <a:endParaRPr lang="en-US" dirty="0"/>
          </a:p>
        </p:txBody>
      </p:sp>
      <p:sp>
        <p:nvSpPr>
          <p:cNvPr id="3" name="Content Placeholder 2"/>
          <p:cNvSpPr>
            <a:spLocks noGrp="1"/>
          </p:cNvSpPr>
          <p:nvPr>
            <p:ph idx="4294967295"/>
          </p:nvPr>
        </p:nvSpPr>
        <p:spPr>
          <a:xfrm>
            <a:off x="867376" y="2083755"/>
            <a:ext cx="10169219" cy="3935243"/>
          </a:xfrm>
        </p:spPr>
        <p:txBody>
          <a:bodyPr>
            <a:noAutofit/>
          </a:bodyPr>
          <a:lstStyle/>
          <a:p>
            <a:pPr>
              <a:spcAft>
                <a:spcPts val="600"/>
              </a:spcAft>
            </a:pPr>
            <a:r>
              <a:rPr lang="en-US" sz="3200" dirty="0" smtClean="0"/>
              <a:t>Replacement of one-time funds for emergency FMAP and Lottery </a:t>
            </a:r>
            <a:r>
              <a:rPr lang="en-US" sz="3200" dirty="0"/>
              <a:t>—</a:t>
            </a:r>
            <a:r>
              <a:rPr lang="en-US" sz="3200" dirty="0" smtClean="0"/>
              <a:t> $671.2 million</a:t>
            </a:r>
          </a:p>
          <a:p>
            <a:pPr>
              <a:spcAft>
                <a:spcPts val="600"/>
              </a:spcAft>
            </a:pPr>
            <a:r>
              <a:rPr lang="en-US" sz="3200" dirty="0" smtClean="0"/>
              <a:t>Budgeting for the lower blended FMAP rate for FY 23 — $67.4 million</a:t>
            </a:r>
          </a:p>
          <a:p>
            <a:pPr>
              <a:spcAft>
                <a:spcPts val="600"/>
              </a:spcAft>
            </a:pPr>
            <a:r>
              <a:rPr lang="en-US" sz="3200" dirty="0" smtClean="0"/>
              <a:t>Providing funds for state agency acquisitions and repairs — $36.8 million</a:t>
            </a:r>
          </a:p>
          <a:p>
            <a:pPr marL="0" indent="0">
              <a:buNone/>
            </a:pPr>
            <a:endParaRPr lang="en-US" sz="3200" dirty="0"/>
          </a:p>
        </p:txBody>
      </p:sp>
    </p:spTree>
    <p:extLst>
      <p:ext uri="{BB962C8B-B14F-4D97-AF65-F5344CB8AC3E}">
        <p14:creationId xmlns:p14="http://schemas.microsoft.com/office/powerpoint/2010/main" val="745185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65721"/>
            <a:ext cx="10515600" cy="1325563"/>
          </a:xfrm>
        </p:spPr>
        <p:txBody>
          <a:bodyPr/>
          <a:lstStyle/>
          <a:p>
            <a:r>
              <a:rPr lang="en-US" dirty="0" smtClean="0"/>
              <a:t>General Fund Investment</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38</a:t>
            </a:fld>
            <a:endParaRPr lang="en-US" dirty="0"/>
          </a:p>
        </p:txBody>
      </p:sp>
      <p:sp>
        <p:nvSpPr>
          <p:cNvPr id="3" name="Content Placeholder 2"/>
          <p:cNvSpPr>
            <a:spLocks noGrp="1"/>
          </p:cNvSpPr>
          <p:nvPr>
            <p:ph idx="4294967295"/>
          </p:nvPr>
        </p:nvSpPr>
        <p:spPr>
          <a:xfrm>
            <a:off x="710605" y="2560671"/>
            <a:ext cx="9652000" cy="3944541"/>
          </a:xfrm>
        </p:spPr>
        <p:txBody>
          <a:bodyPr>
            <a:noAutofit/>
          </a:bodyPr>
          <a:lstStyle/>
          <a:p>
            <a:r>
              <a:rPr lang="en-US" sz="3200" dirty="0" smtClean="0"/>
              <a:t>Minimum Foundation Program is fully funded </a:t>
            </a:r>
          </a:p>
          <a:p>
            <a:r>
              <a:rPr lang="en-US" sz="3200" dirty="0" smtClean="0"/>
              <a:t>Student count during FY 2023 is currently projected to have a small increase over current year </a:t>
            </a:r>
          </a:p>
          <a:p>
            <a:r>
              <a:rPr lang="en-US" sz="3200" dirty="0" smtClean="0"/>
              <a:t>$148.4 million for teacher and support worker pay raise</a:t>
            </a:r>
          </a:p>
          <a:p>
            <a:r>
              <a:rPr lang="en-US" sz="3200" dirty="0" smtClean="0"/>
              <a:t>$25 million for early childhood rate and accessibility increases approved by BESE January 18, 2022 </a:t>
            </a:r>
          </a:p>
        </p:txBody>
      </p:sp>
      <p:sp>
        <p:nvSpPr>
          <p:cNvPr id="4" name="TextBox 3"/>
          <p:cNvSpPr txBox="1"/>
          <p:nvPr/>
        </p:nvSpPr>
        <p:spPr>
          <a:xfrm>
            <a:off x="740637" y="1472176"/>
            <a:ext cx="5497344" cy="707886"/>
          </a:xfrm>
          <a:prstGeom prst="rect">
            <a:avLst/>
          </a:prstGeom>
          <a:noFill/>
        </p:spPr>
        <p:txBody>
          <a:bodyPr wrap="square" rtlCol="0">
            <a:spAutoFit/>
          </a:bodyPr>
          <a:lstStyle/>
          <a:p>
            <a:r>
              <a:rPr lang="en-US" sz="4000" dirty="0" smtClean="0"/>
              <a:t>Department of Education</a:t>
            </a:r>
            <a:endParaRPr lang="en-US" sz="4000" dirty="0"/>
          </a:p>
        </p:txBody>
      </p:sp>
    </p:spTree>
    <p:extLst>
      <p:ext uri="{BB962C8B-B14F-4D97-AF65-F5344CB8AC3E}">
        <p14:creationId xmlns:p14="http://schemas.microsoft.com/office/powerpoint/2010/main" val="3113908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65721"/>
            <a:ext cx="10515600" cy="1325563"/>
          </a:xfrm>
        </p:spPr>
        <p:txBody>
          <a:bodyPr/>
          <a:lstStyle/>
          <a:p>
            <a:r>
              <a:rPr lang="en-US" dirty="0" smtClean="0"/>
              <a:t>General Fund Investment</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39</a:t>
            </a:fld>
            <a:endParaRPr lang="en-US" dirty="0"/>
          </a:p>
        </p:txBody>
      </p:sp>
      <p:sp>
        <p:nvSpPr>
          <p:cNvPr id="3" name="Content Placeholder 2"/>
          <p:cNvSpPr>
            <a:spLocks noGrp="1"/>
          </p:cNvSpPr>
          <p:nvPr>
            <p:ph idx="4294967295"/>
          </p:nvPr>
        </p:nvSpPr>
        <p:spPr>
          <a:xfrm>
            <a:off x="710604" y="2273592"/>
            <a:ext cx="10613070" cy="3944541"/>
          </a:xfrm>
        </p:spPr>
        <p:txBody>
          <a:bodyPr>
            <a:noAutofit/>
          </a:bodyPr>
          <a:lstStyle/>
          <a:p>
            <a:pPr>
              <a:tabLst>
                <a:tab pos="4572000" algn="r"/>
              </a:tabLst>
            </a:pPr>
            <a:r>
              <a:rPr lang="en-US" sz="2400" dirty="0" smtClean="0"/>
              <a:t>Working closely with DOE to maximize productivity</a:t>
            </a:r>
          </a:p>
          <a:p>
            <a:pPr>
              <a:tabLst>
                <a:tab pos="4572000" algn="r"/>
              </a:tabLst>
            </a:pPr>
            <a:r>
              <a:rPr lang="en-US" sz="2400" dirty="0" smtClean="0"/>
              <a:t>Increase per child rate to providers 			 	 $25 million</a:t>
            </a:r>
          </a:p>
          <a:p>
            <a:pPr>
              <a:tabLst>
                <a:tab pos="4572000" algn="r"/>
              </a:tabLst>
            </a:pPr>
            <a:r>
              <a:rPr lang="en-US" sz="2400" dirty="0" smtClean="0"/>
              <a:t>Increase LA4 rate per pupil				 	 $17 million</a:t>
            </a:r>
          </a:p>
          <a:p>
            <a:pPr>
              <a:tabLst>
                <a:tab pos="4572000" algn="r"/>
              </a:tabLst>
            </a:pPr>
            <a:r>
              <a:rPr lang="en-US" sz="2400" dirty="0" smtClean="0"/>
              <a:t>Increase rate for Nonpublic School Early Childhood </a:t>
            </a:r>
            <a:br>
              <a:rPr lang="en-US" sz="2400" dirty="0" smtClean="0"/>
            </a:br>
            <a:r>
              <a:rPr lang="en-US" sz="2400" dirty="0" smtClean="0"/>
              <a:t>Development (NSECD)					$1.4 million</a:t>
            </a:r>
          </a:p>
          <a:p>
            <a:pPr>
              <a:tabLst>
                <a:tab pos="4572000" algn="r"/>
              </a:tabLst>
            </a:pPr>
            <a:r>
              <a:rPr lang="en-US" sz="2400" dirty="0" smtClean="0"/>
              <a:t>Add additional funding for 256 students on waitlist for </a:t>
            </a:r>
            <a:br>
              <a:rPr lang="en-US" sz="2400" dirty="0" smtClean="0"/>
            </a:br>
            <a:r>
              <a:rPr lang="en-US" sz="2400" dirty="0" smtClean="0"/>
              <a:t>Student Scholarship For Education Excellence </a:t>
            </a:r>
            <a:br>
              <a:rPr lang="en-US" sz="2400" dirty="0" smtClean="0"/>
            </a:br>
            <a:r>
              <a:rPr lang="en-US" sz="2400" dirty="0" smtClean="0"/>
              <a:t>Program (SSEBP)					$4.1 million</a:t>
            </a:r>
          </a:p>
          <a:p>
            <a:pPr marL="0" indent="0">
              <a:spcBef>
                <a:spcPts val="1800"/>
              </a:spcBef>
              <a:buNone/>
              <a:tabLst>
                <a:tab pos="4572000" algn="r"/>
              </a:tabLst>
            </a:pPr>
            <a:r>
              <a:rPr lang="en-US" sz="2400" dirty="0" smtClean="0"/>
              <a:t>NOTE:  In FY 22, $25 million DOE funding redirected from MFP </a:t>
            </a:r>
            <a:br>
              <a:rPr lang="en-US" sz="2400" dirty="0" smtClean="0"/>
            </a:br>
            <a:r>
              <a:rPr lang="en-US" sz="2400" dirty="0" smtClean="0"/>
              <a:t>             (due to lower student count) to Early Childhood Fund, </a:t>
            </a:r>
            <a:br>
              <a:rPr lang="en-US" sz="2400" dirty="0" smtClean="0"/>
            </a:br>
            <a:r>
              <a:rPr lang="en-US" sz="2400" dirty="0" smtClean="0"/>
              <a:t>	             which creates matching dollars for local district support	$25 million</a:t>
            </a:r>
          </a:p>
          <a:p>
            <a:endParaRPr lang="en-US" sz="3200" dirty="0" smtClean="0"/>
          </a:p>
        </p:txBody>
      </p:sp>
      <p:sp>
        <p:nvSpPr>
          <p:cNvPr id="4" name="TextBox 3"/>
          <p:cNvSpPr txBox="1"/>
          <p:nvPr/>
        </p:nvSpPr>
        <p:spPr>
          <a:xfrm>
            <a:off x="740637" y="1408378"/>
            <a:ext cx="6478870" cy="707886"/>
          </a:xfrm>
          <a:prstGeom prst="rect">
            <a:avLst/>
          </a:prstGeom>
          <a:noFill/>
        </p:spPr>
        <p:txBody>
          <a:bodyPr wrap="square" rtlCol="0">
            <a:spAutoFit/>
          </a:bodyPr>
          <a:lstStyle/>
          <a:p>
            <a:r>
              <a:rPr lang="en-US" sz="4000" dirty="0" smtClean="0"/>
              <a:t>Early Childhood Education</a:t>
            </a:r>
            <a:endParaRPr lang="en-US" sz="4000" dirty="0"/>
          </a:p>
        </p:txBody>
      </p:sp>
    </p:spTree>
    <p:extLst>
      <p:ext uri="{BB962C8B-B14F-4D97-AF65-F5344CB8AC3E}">
        <p14:creationId xmlns:p14="http://schemas.microsoft.com/office/powerpoint/2010/main" val="2935920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75973" y="6356350"/>
            <a:ext cx="2743200" cy="365125"/>
          </a:xfrm>
        </p:spPr>
        <p:txBody>
          <a:bodyPr/>
          <a:lstStyle/>
          <a:p>
            <a:fld id="{86155048-FA92-4756-BB50-535DA19E3584}" type="slidenum">
              <a:rPr lang="en-US" smtClean="0"/>
              <a:pPr/>
              <a:t>4</a:t>
            </a:fld>
            <a:endParaRPr lang="en-US" dirty="0"/>
          </a:p>
        </p:txBody>
      </p:sp>
      <p:sp>
        <p:nvSpPr>
          <p:cNvPr id="6" name="TextBox 5"/>
          <p:cNvSpPr txBox="1"/>
          <p:nvPr/>
        </p:nvSpPr>
        <p:spPr>
          <a:xfrm>
            <a:off x="1040858" y="4595229"/>
            <a:ext cx="9883301" cy="1908215"/>
          </a:xfrm>
          <a:prstGeom prst="rect">
            <a:avLst/>
          </a:prstGeom>
          <a:noFill/>
        </p:spPr>
        <p:txBody>
          <a:bodyPr wrap="square" rtlCol="0">
            <a:spAutoFit/>
          </a:bodyPr>
          <a:lstStyle/>
          <a:p>
            <a:pPr algn="ctr">
              <a:spcAft>
                <a:spcPts val="600"/>
              </a:spcAft>
            </a:pPr>
            <a:r>
              <a:rPr lang="en-US" sz="3600" dirty="0" smtClean="0"/>
              <a:t>Be Happy.</a:t>
            </a:r>
            <a:endParaRPr lang="en-US" sz="3600" dirty="0"/>
          </a:p>
          <a:p>
            <a:pPr algn="ctr">
              <a:spcAft>
                <a:spcPts val="600"/>
              </a:spcAft>
            </a:pPr>
            <a:r>
              <a:rPr lang="en-US" sz="3600" dirty="0" smtClean="0"/>
              <a:t>Be Disciplined.</a:t>
            </a:r>
          </a:p>
          <a:p>
            <a:pPr algn="ctr"/>
            <a:r>
              <a:rPr lang="en-US" sz="3600" dirty="0" smtClean="0"/>
              <a:t>Be Smart.</a:t>
            </a:r>
            <a:endParaRPr lang="en-US" sz="36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704" b="15366"/>
          <a:stretch/>
        </p:blipFill>
        <p:spPr>
          <a:xfrm>
            <a:off x="3785191" y="420979"/>
            <a:ext cx="3785193" cy="3815254"/>
          </a:xfrm>
          <a:prstGeom prst="rect">
            <a:avLst/>
          </a:prstGeom>
          <a:ln w="9525">
            <a:solidFill>
              <a:schemeClr val="tx1"/>
            </a:solidFill>
          </a:ln>
        </p:spPr>
      </p:pic>
    </p:spTree>
    <p:extLst>
      <p:ext uri="{BB962C8B-B14F-4D97-AF65-F5344CB8AC3E}">
        <p14:creationId xmlns:p14="http://schemas.microsoft.com/office/powerpoint/2010/main" val="8942645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65721"/>
            <a:ext cx="10515600" cy="1325563"/>
          </a:xfrm>
        </p:spPr>
        <p:txBody>
          <a:bodyPr/>
          <a:lstStyle/>
          <a:p>
            <a:r>
              <a:rPr lang="en-US" dirty="0" smtClean="0"/>
              <a:t>General Fund Investment</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40</a:t>
            </a:fld>
            <a:endParaRPr lang="en-US" dirty="0"/>
          </a:p>
        </p:txBody>
      </p:sp>
      <p:sp>
        <p:nvSpPr>
          <p:cNvPr id="3" name="Content Placeholder 2"/>
          <p:cNvSpPr>
            <a:spLocks noGrp="1"/>
          </p:cNvSpPr>
          <p:nvPr>
            <p:ph idx="4294967295"/>
          </p:nvPr>
        </p:nvSpPr>
        <p:spPr>
          <a:xfrm>
            <a:off x="658091" y="2647507"/>
            <a:ext cx="11203709" cy="4073968"/>
          </a:xfrm>
        </p:spPr>
        <p:txBody>
          <a:bodyPr>
            <a:noAutofit/>
          </a:bodyPr>
          <a:lstStyle/>
          <a:p>
            <a:r>
              <a:rPr lang="en-US" sz="3200" dirty="0" smtClean="0"/>
              <a:t>Faculty Pay increase/related benefits			$31.7 million</a:t>
            </a:r>
          </a:p>
          <a:p>
            <a:r>
              <a:rPr lang="en-US" sz="3200" dirty="0" smtClean="0"/>
              <a:t>Mandated cost increases and LSU First		$18.0 million</a:t>
            </a:r>
          </a:p>
          <a:p>
            <a:r>
              <a:rPr lang="en-US" sz="3200" dirty="0" smtClean="0"/>
              <a:t>Formula funding 						$25.0 million</a:t>
            </a:r>
          </a:p>
          <a:p>
            <a:r>
              <a:rPr lang="en-US" sz="3200" dirty="0" smtClean="0"/>
              <a:t>Go Grants							$15.0 million</a:t>
            </a:r>
          </a:p>
          <a:p>
            <a:r>
              <a:rPr lang="en-US" sz="3200" dirty="0" smtClean="0"/>
              <a:t>Title IX offices							  $5.0 million</a:t>
            </a:r>
          </a:p>
          <a:p>
            <a:r>
              <a:rPr lang="en-US" sz="3200" dirty="0" smtClean="0"/>
              <a:t>Pennington youth obesity pilot program		  $5.0 million</a:t>
            </a:r>
          </a:p>
          <a:p>
            <a:r>
              <a:rPr lang="en-US" sz="3200" dirty="0" smtClean="0"/>
              <a:t>LSU and SU Ag programs 					  $4.1 million</a:t>
            </a:r>
          </a:p>
          <a:p>
            <a:endParaRPr lang="en-US" sz="2400" dirty="0"/>
          </a:p>
        </p:txBody>
      </p:sp>
      <p:sp>
        <p:nvSpPr>
          <p:cNvPr id="4" name="TextBox 3"/>
          <p:cNvSpPr txBox="1"/>
          <p:nvPr/>
        </p:nvSpPr>
        <p:spPr>
          <a:xfrm>
            <a:off x="746465" y="1525331"/>
            <a:ext cx="9981779" cy="677108"/>
          </a:xfrm>
          <a:prstGeom prst="rect">
            <a:avLst/>
          </a:prstGeom>
          <a:noFill/>
        </p:spPr>
        <p:txBody>
          <a:bodyPr wrap="square" rtlCol="0">
            <a:spAutoFit/>
          </a:bodyPr>
          <a:lstStyle/>
          <a:p>
            <a:r>
              <a:rPr lang="en-US" sz="3800" dirty="0" smtClean="0"/>
              <a:t>Higher Education</a:t>
            </a:r>
            <a:endParaRPr lang="en-US" sz="3800" dirty="0"/>
          </a:p>
        </p:txBody>
      </p:sp>
    </p:spTree>
    <p:extLst>
      <p:ext uri="{BB962C8B-B14F-4D97-AF65-F5344CB8AC3E}">
        <p14:creationId xmlns:p14="http://schemas.microsoft.com/office/powerpoint/2010/main" val="89661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12556"/>
            <a:ext cx="10515600" cy="1325563"/>
          </a:xfrm>
        </p:spPr>
        <p:txBody>
          <a:bodyPr/>
          <a:lstStyle/>
          <a:p>
            <a:r>
              <a:rPr lang="en-US" dirty="0" smtClean="0"/>
              <a:t>Higher Education</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41</a:t>
            </a:fld>
            <a:endParaRPr lang="en-US" dirty="0"/>
          </a:p>
        </p:txBody>
      </p:sp>
      <p:graphicFrame>
        <p:nvGraphicFramePr>
          <p:cNvPr id="6" name="Chart 5">
            <a:extLst>
              <a:ext uri="{FF2B5EF4-FFF2-40B4-BE49-F238E27FC236}">
                <a16:creationId xmlns:a16="http://schemas.microsoft.com/office/drawing/2014/main" id="{192FE387-B7A3-446E-8272-76696FFE8BFB}"/>
              </a:ext>
            </a:extLst>
          </p:cNvPr>
          <p:cNvGraphicFramePr>
            <a:graphicFrameLocks/>
          </p:cNvGraphicFramePr>
          <p:nvPr>
            <p:extLst/>
          </p:nvPr>
        </p:nvGraphicFramePr>
        <p:xfrm>
          <a:off x="710604" y="1380202"/>
          <a:ext cx="10419512" cy="50894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3287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604" y="291290"/>
            <a:ext cx="10515600" cy="1325563"/>
          </a:xfrm>
        </p:spPr>
        <p:txBody>
          <a:bodyPr/>
          <a:lstStyle/>
          <a:p>
            <a:r>
              <a:rPr lang="en-US" dirty="0" smtClean="0"/>
              <a:t>Higher Education</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42</a:t>
            </a:fld>
            <a:endParaRPr lang="en-US" dirty="0"/>
          </a:p>
        </p:txBody>
      </p:sp>
      <p:graphicFrame>
        <p:nvGraphicFramePr>
          <p:cNvPr id="6" name="Chart 5">
            <a:extLst>
              <a:ext uri="{FF2B5EF4-FFF2-40B4-BE49-F238E27FC236}">
                <a16:creationId xmlns:a16="http://schemas.microsoft.com/office/drawing/2014/main" id="{63D5BDD9-5BF5-4CFA-9815-7C5FCF9FDB83}"/>
              </a:ext>
            </a:extLst>
          </p:cNvPr>
          <p:cNvGraphicFramePr>
            <a:graphicFrameLocks/>
          </p:cNvGraphicFramePr>
          <p:nvPr>
            <p:extLst/>
          </p:nvPr>
        </p:nvGraphicFramePr>
        <p:xfrm>
          <a:off x="934065" y="1424939"/>
          <a:ext cx="10087896" cy="50348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38023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65721"/>
            <a:ext cx="10515600" cy="1325563"/>
          </a:xfrm>
        </p:spPr>
        <p:txBody>
          <a:bodyPr/>
          <a:lstStyle/>
          <a:p>
            <a:r>
              <a:rPr lang="en-US" dirty="0" smtClean="0"/>
              <a:t>Louisiana Department of Health</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43</a:t>
            </a:fld>
            <a:endParaRPr lang="en-US" dirty="0"/>
          </a:p>
        </p:txBody>
      </p:sp>
      <p:sp>
        <p:nvSpPr>
          <p:cNvPr id="4" name="TextBox 3"/>
          <p:cNvSpPr txBox="1"/>
          <p:nvPr/>
        </p:nvSpPr>
        <p:spPr>
          <a:xfrm>
            <a:off x="838200" y="1852282"/>
            <a:ext cx="10334625" cy="384720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smtClean="0"/>
              <a:t>General Fund is increased by $546.6 million, MATF fund decreased by $232.4 million, and federal funds decreased by $314.1 million. </a:t>
            </a:r>
          </a:p>
          <a:p>
            <a:pPr marL="457200" indent="-457200">
              <a:spcAft>
                <a:spcPts val="1200"/>
              </a:spcAft>
              <a:buFont typeface="Arial" panose="020B0604020202020204" pitchFamily="34" charset="0"/>
              <a:buChar char="•"/>
            </a:pPr>
            <a:r>
              <a:rPr lang="en-US" sz="3200" dirty="0" smtClean="0"/>
              <a:t>There is no Public Health Emergency (PHE) enhanced rate built into the budget for FY 23.</a:t>
            </a:r>
          </a:p>
          <a:p>
            <a:pPr marL="457200" indent="-457200">
              <a:spcAft>
                <a:spcPts val="1200"/>
              </a:spcAft>
              <a:buFont typeface="Arial" panose="020B0604020202020204" pitchFamily="34" charset="0"/>
              <a:buChar char="•"/>
            </a:pPr>
            <a:r>
              <a:rPr lang="en-US" sz="3200" dirty="0" smtClean="0"/>
              <a:t>Directed Payment model is NOT included at this time.  LDH is currently communicating with CMS.</a:t>
            </a:r>
            <a:endParaRPr lang="en-US" sz="3200" dirty="0"/>
          </a:p>
        </p:txBody>
      </p:sp>
    </p:spTree>
    <p:extLst>
      <p:ext uri="{BB962C8B-B14F-4D97-AF65-F5344CB8AC3E}">
        <p14:creationId xmlns:p14="http://schemas.microsoft.com/office/powerpoint/2010/main" val="17263141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4" y="340766"/>
            <a:ext cx="10515600" cy="1325563"/>
          </a:xfrm>
        </p:spPr>
        <p:txBody>
          <a:bodyPr>
            <a:normAutofit/>
          </a:bodyPr>
          <a:lstStyle/>
          <a:p>
            <a:r>
              <a:rPr lang="en-US" sz="3800" dirty="0" smtClean="0"/>
              <a:t>Medical Vendor Payments &amp; OBH Rate Increases</a:t>
            </a:r>
            <a:endParaRPr lang="en-US" sz="3800" dirty="0"/>
          </a:p>
        </p:txBody>
      </p:sp>
      <p:sp>
        <p:nvSpPr>
          <p:cNvPr id="4" name="Slide Number Placeholder 3"/>
          <p:cNvSpPr>
            <a:spLocks noGrp="1"/>
          </p:cNvSpPr>
          <p:nvPr>
            <p:ph type="sldNum" sz="quarter" idx="12"/>
          </p:nvPr>
        </p:nvSpPr>
        <p:spPr/>
        <p:txBody>
          <a:bodyPr/>
          <a:lstStyle/>
          <a:p>
            <a:fld id="{86155048-FA92-4756-BB50-535DA19E3584}" type="slidenum">
              <a:rPr lang="en-US" smtClean="0"/>
              <a:pPr/>
              <a:t>44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64763143"/>
              </p:ext>
            </p:extLst>
          </p:nvPr>
        </p:nvGraphicFramePr>
        <p:xfrm>
          <a:off x="642254" y="2485678"/>
          <a:ext cx="10755848" cy="3901440"/>
        </p:xfrm>
        <a:graphic>
          <a:graphicData uri="http://schemas.openxmlformats.org/drawingml/2006/table">
            <a:tbl>
              <a:tblPr firstRow="1" bandRow="1">
                <a:tableStyleId>{BDBED569-4797-4DF1-A0F4-6AAB3CD982D8}</a:tableStyleId>
              </a:tblPr>
              <a:tblGrid>
                <a:gridCol w="6205113">
                  <a:extLst>
                    <a:ext uri="{9D8B030D-6E8A-4147-A177-3AD203B41FA5}">
                      <a16:colId xmlns:a16="http://schemas.microsoft.com/office/drawing/2014/main" val="3134614850"/>
                    </a:ext>
                  </a:extLst>
                </a:gridCol>
                <a:gridCol w="2360428">
                  <a:extLst>
                    <a:ext uri="{9D8B030D-6E8A-4147-A177-3AD203B41FA5}">
                      <a16:colId xmlns:a16="http://schemas.microsoft.com/office/drawing/2014/main" val="648752080"/>
                    </a:ext>
                  </a:extLst>
                </a:gridCol>
                <a:gridCol w="2190307">
                  <a:extLst>
                    <a:ext uri="{9D8B030D-6E8A-4147-A177-3AD203B41FA5}">
                      <a16:colId xmlns:a16="http://schemas.microsoft.com/office/drawing/2014/main" val="829555356"/>
                    </a:ext>
                  </a:extLst>
                </a:gridCol>
              </a:tblGrid>
              <a:tr h="274320">
                <a:tc>
                  <a:txBody>
                    <a:bodyPr/>
                    <a:lstStyle/>
                    <a:p>
                      <a:r>
                        <a:rPr lang="en-US" sz="2000" dirty="0" smtClean="0"/>
                        <a:t>Item</a:t>
                      </a:r>
                      <a:endParaRPr lang="en-US" sz="2000" dirty="0"/>
                    </a:p>
                  </a:txBody>
                  <a:tcPr anchor="ctr"/>
                </a:tc>
                <a:tc>
                  <a:txBody>
                    <a:bodyPr/>
                    <a:lstStyle/>
                    <a:p>
                      <a:pPr algn="ctr"/>
                      <a:r>
                        <a:rPr lang="en-US" sz="2000" dirty="0" smtClean="0"/>
                        <a:t>Requested by Advocates</a:t>
                      </a:r>
                      <a:endParaRPr lang="en-US" sz="2000" dirty="0"/>
                    </a:p>
                  </a:txBody>
                  <a:tcPr anchor="ctr"/>
                </a:tc>
                <a:tc>
                  <a:txBody>
                    <a:bodyPr/>
                    <a:lstStyle/>
                    <a:p>
                      <a:pPr algn="ctr"/>
                      <a:r>
                        <a:rPr lang="en-US" sz="2000" dirty="0" smtClean="0"/>
                        <a:t>Funded</a:t>
                      </a:r>
                      <a:endParaRPr lang="en-US" sz="2000" dirty="0"/>
                    </a:p>
                  </a:txBody>
                  <a:tcPr anchor="ctr"/>
                </a:tc>
                <a:extLst>
                  <a:ext uri="{0D108BD9-81ED-4DB2-BD59-A6C34878D82A}">
                    <a16:rowId xmlns:a16="http://schemas.microsoft.com/office/drawing/2014/main" val="911817117"/>
                  </a:ext>
                </a:extLst>
              </a:tr>
              <a:tr h="274320">
                <a:tc>
                  <a:txBody>
                    <a:bodyPr/>
                    <a:lstStyle/>
                    <a:p>
                      <a:r>
                        <a:rPr lang="en-US" sz="2000" dirty="0" smtClean="0"/>
                        <a:t>Raise LT-PCS and Community Choices rates (brings rate to $18.50/hour)</a:t>
                      </a:r>
                      <a:endParaRPr lang="en-US" sz="2000" dirty="0"/>
                    </a:p>
                  </a:txBody>
                  <a:tcPr anchor="ctr"/>
                </a:tc>
                <a:tc>
                  <a:txBody>
                    <a:bodyPr/>
                    <a:lstStyle/>
                    <a:p>
                      <a:pPr algn="ctr"/>
                      <a:r>
                        <a:rPr lang="en-US" sz="2000" dirty="0" smtClean="0"/>
                        <a:t>$33.9 Million</a:t>
                      </a:r>
                      <a:endParaRPr lang="en-US" sz="2000" dirty="0"/>
                    </a:p>
                  </a:txBody>
                  <a:tcPr anchor="ctr"/>
                </a:tc>
                <a:tc>
                  <a:txBody>
                    <a:bodyPr/>
                    <a:lstStyle/>
                    <a:p>
                      <a:pPr algn="ctr"/>
                      <a:r>
                        <a:rPr lang="en-US" sz="2000" dirty="0" smtClean="0"/>
                        <a:t>$33.9 Million</a:t>
                      </a:r>
                      <a:endParaRPr lang="en-US" sz="2000" dirty="0"/>
                    </a:p>
                  </a:txBody>
                  <a:tcPr anchor="ctr"/>
                </a:tc>
                <a:extLst>
                  <a:ext uri="{0D108BD9-81ED-4DB2-BD59-A6C34878D82A}">
                    <a16:rowId xmlns:a16="http://schemas.microsoft.com/office/drawing/2014/main" val="2206040237"/>
                  </a:ext>
                </a:extLst>
              </a:tr>
              <a:tr h="274320">
                <a:tc>
                  <a:txBody>
                    <a:bodyPr/>
                    <a:lstStyle/>
                    <a:p>
                      <a:r>
                        <a:rPr lang="en-US" sz="2000" dirty="0" smtClean="0"/>
                        <a:t>ICF rebase – includes $12 add-on for employee retention (brings per diem to $220.66)</a:t>
                      </a:r>
                      <a:endParaRPr lang="en-US" sz="2000" dirty="0"/>
                    </a:p>
                  </a:txBody>
                  <a:tcPr anchor="ctr"/>
                </a:tc>
                <a:tc>
                  <a:txBody>
                    <a:bodyPr/>
                    <a:lstStyle/>
                    <a:p>
                      <a:pPr algn="ctr"/>
                      <a:r>
                        <a:rPr lang="en-US" sz="2000" dirty="0" smtClean="0"/>
                        <a:t>$8.3 Million</a:t>
                      </a:r>
                      <a:endParaRPr lang="en-US" sz="2000" dirty="0"/>
                    </a:p>
                  </a:txBody>
                  <a:tcPr anchor="ctr"/>
                </a:tc>
                <a:tc>
                  <a:txBody>
                    <a:bodyPr/>
                    <a:lstStyle/>
                    <a:p>
                      <a:pPr algn="ctr"/>
                      <a:r>
                        <a:rPr lang="en-US" sz="2000" dirty="0" smtClean="0"/>
                        <a:t>$7.75 Million</a:t>
                      </a:r>
                      <a:endParaRPr lang="en-US" sz="2000" dirty="0"/>
                    </a:p>
                  </a:txBody>
                  <a:tcPr anchor="ctr"/>
                </a:tc>
                <a:extLst>
                  <a:ext uri="{0D108BD9-81ED-4DB2-BD59-A6C34878D82A}">
                    <a16:rowId xmlns:a16="http://schemas.microsoft.com/office/drawing/2014/main" val="336238758"/>
                  </a:ext>
                </a:extLst>
              </a:tr>
              <a:tr h="274320">
                <a:tc>
                  <a:txBody>
                    <a:bodyPr/>
                    <a:lstStyle/>
                    <a:p>
                      <a:r>
                        <a:rPr lang="en-US" sz="2000" dirty="0" smtClean="0"/>
                        <a:t>Annualize</a:t>
                      </a:r>
                      <a:r>
                        <a:rPr lang="en-US" sz="2000" baseline="0" dirty="0" smtClean="0"/>
                        <a:t> rate increase for DD waivers (raised $2.50/hour to $18.50/hour in FY22</a:t>
                      </a:r>
                      <a:endParaRPr lang="en-US" sz="2000" dirty="0"/>
                    </a:p>
                  </a:txBody>
                  <a:tcPr anchor="ctr"/>
                </a:tc>
                <a:tc>
                  <a:txBody>
                    <a:bodyPr/>
                    <a:lstStyle/>
                    <a:p>
                      <a:pPr algn="ctr"/>
                      <a:r>
                        <a:rPr lang="en-US" sz="2000" dirty="0" smtClean="0"/>
                        <a:t>$6.8 Million NOW Fund</a:t>
                      </a:r>
                      <a:endParaRPr lang="en-US" sz="2000" dirty="0"/>
                    </a:p>
                  </a:txBody>
                  <a:tcPr anchor="ctr"/>
                </a:tc>
                <a:tc>
                  <a:txBody>
                    <a:bodyPr/>
                    <a:lstStyle/>
                    <a:p>
                      <a:pPr algn="ctr"/>
                      <a:r>
                        <a:rPr lang="en-US" sz="2000" dirty="0" smtClean="0"/>
                        <a:t>$6.8 Million NOW Fund</a:t>
                      </a:r>
                      <a:endParaRPr lang="en-US" sz="2000" dirty="0"/>
                    </a:p>
                  </a:txBody>
                  <a:tcPr anchor="ctr"/>
                </a:tc>
                <a:extLst>
                  <a:ext uri="{0D108BD9-81ED-4DB2-BD59-A6C34878D82A}">
                    <a16:rowId xmlns:a16="http://schemas.microsoft.com/office/drawing/2014/main" val="396294247"/>
                  </a:ext>
                </a:extLst>
              </a:tr>
              <a:tr h="274320">
                <a:tc>
                  <a:txBody>
                    <a:bodyPr/>
                    <a:lstStyle/>
                    <a:p>
                      <a:r>
                        <a:rPr lang="en-US" sz="2000" dirty="0" smtClean="0"/>
                        <a:t>Support Coordination rate increase (not reimbursed on a per hour basis)</a:t>
                      </a:r>
                      <a:endParaRPr lang="en-US" sz="2000" dirty="0"/>
                    </a:p>
                  </a:txBody>
                  <a:tcPr anchor="ctr"/>
                </a:tc>
                <a:tc>
                  <a:txBody>
                    <a:bodyPr/>
                    <a:lstStyle/>
                    <a:p>
                      <a:pPr algn="ctr"/>
                      <a:r>
                        <a:rPr lang="en-US" sz="2000" dirty="0" smtClean="0"/>
                        <a:t>$3.3 Million</a:t>
                      </a:r>
                      <a:endParaRPr lang="en-US" sz="2000" dirty="0"/>
                    </a:p>
                  </a:txBody>
                  <a:tcPr anchor="ctr"/>
                </a:tc>
                <a:tc>
                  <a:txBody>
                    <a:bodyPr/>
                    <a:lstStyle/>
                    <a:p>
                      <a:pPr algn="ctr"/>
                      <a:r>
                        <a:rPr lang="en-US" sz="2000" dirty="0" smtClean="0"/>
                        <a:t>$0</a:t>
                      </a:r>
                      <a:endParaRPr lang="en-US" sz="2000" dirty="0"/>
                    </a:p>
                  </a:txBody>
                  <a:tcPr anchor="ctr"/>
                </a:tc>
                <a:extLst>
                  <a:ext uri="{0D108BD9-81ED-4DB2-BD59-A6C34878D82A}">
                    <a16:rowId xmlns:a16="http://schemas.microsoft.com/office/drawing/2014/main" val="2098394895"/>
                  </a:ext>
                </a:extLst>
              </a:tr>
              <a:tr h="274320">
                <a:tc>
                  <a:txBody>
                    <a:bodyPr/>
                    <a:lstStyle/>
                    <a:p>
                      <a:r>
                        <a:rPr lang="en-US" sz="2000" dirty="0" smtClean="0"/>
                        <a:t>Transportation</a:t>
                      </a:r>
                      <a:r>
                        <a:rPr lang="en-US" sz="2000" baseline="0" dirty="0" smtClean="0"/>
                        <a:t> services for DD individuals</a:t>
                      </a:r>
                      <a:endParaRPr lang="en-US" sz="2000" dirty="0"/>
                    </a:p>
                  </a:txBody>
                  <a:tcPr anchor="ctr"/>
                </a:tc>
                <a:tc>
                  <a:txBody>
                    <a:bodyPr/>
                    <a:lstStyle/>
                    <a:p>
                      <a:pPr algn="ctr"/>
                      <a:r>
                        <a:rPr lang="en-US" sz="2000" dirty="0" smtClean="0"/>
                        <a:t>$1.5 Million</a:t>
                      </a:r>
                      <a:endParaRPr lang="en-US" sz="2000" dirty="0"/>
                    </a:p>
                  </a:txBody>
                  <a:tcPr anchor="ctr"/>
                </a:tc>
                <a:tc>
                  <a:txBody>
                    <a:bodyPr/>
                    <a:lstStyle/>
                    <a:p>
                      <a:pPr algn="ctr"/>
                      <a:r>
                        <a:rPr lang="en-US" sz="2000" dirty="0" smtClean="0"/>
                        <a:t>$0</a:t>
                      </a:r>
                      <a:endParaRPr lang="en-US" sz="2000" dirty="0"/>
                    </a:p>
                  </a:txBody>
                  <a:tcPr anchor="ctr"/>
                </a:tc>
                <a:extLst>
                  <a:ext uri="{0D108BD9-81ED-4DB2-BD59-A6C34878D82A}">
                    <a16:rowId xmlns:a16="http://schemas.microsoft.com/office/drawing/2014/main" val="1499115356"/>
                  </a:ext>
                </a:extLst>
              </a:tr>
            </a:tbl>
          </a:graphicData>
        </a:graphic>
      </p:graphicFrame>
      <p:sp>
        <p:nvSpPr>
          <p:cNvPr id="3" name="TextBox 2"/>
          <p:cNvSpPr txBox="1"/>
          <p:nvPr/>
        </p:nvSpPr>
        <p:spPr>
          <a:xfrm>
            <a:off x="2083982" y="1903985"/>
            <a:ext cx="7814930" cy="461665"/>
          </a:xfrm>
          <a:prstGeom prst="rect">
            <a:avLst/>
          </a:prstGeom>
          <a:noFill/>
        </p:spPr>
        <p:txBody>
          <a:bodyPr wrap="square" rtlCol="0">
            <a:spAutoFit/>
          </a:bodyPr>
          <a:lstStyle/>
          <a:p>
            <a:pPr algn="ctr"/>
            <a:r>
              <a:rPr lang="en-US" sz="2400" dirty="0" smtClean="0"/>
              <a:t>Requested by ARC and Community Provider Association</a:t>
            </a:r>
            <a:endParaRPr lang="en-US" sz="2400" dirty="0"/>
          </a:p>
        </p:txBody>
      </p:sp>
    </p:spTree>
    <p:extLst>
      <p:ext uri="{BB962C8B-B14F-4D97-AF65-F5344CB8AC3E}">
        <p14:creationId xmlns:p14="http://schemas.microsoft.com/office/powerpoint/2010/main" val="12678515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4" y="340766"/>
            <a:ext cx="10515600" cy="1325563"/>
          </a:xfrm>
        </p:spPr>
        <p:txBody>
          <a:bodyPr>
            <a:normAutofit/>
          </a:bodyPr>
          <a:lstStyle/>
          <a:p>
            <a:r>
              <a:rPr lang="en-US" sz="3800" dirty="0" smtClean="0"/>
              <a:t>Medical Vendor Payments &amp; OBH Rate Increases</a:t>
            </a:r>
            <a:endParaRPr lang="en-US" sz="3800" dirty="0"/>
          </a:p>
        </p:txBody>
      </p:sp>
      <p:sp>
        <p:nvSpPr>
          <p:cNvPr id="4" name="Slide Number Placeholder 3"/>
          <p:cNvSpPr>
            <a:spLocks noGrp="1"/>
          </p:cNvSpPr>
          <p:nvPr>
            <p:ph type="sldNum" sz="quarter" idx="12"/>
          </p:nvPr>
        </p:nvSpPr>
        <p:spPr/>
        <p:txBody>
          <a:bodyPr/>
          <a:lstStyle/>
          <a:p>
            <a:fld id="{86155048-FA92-4756-BB50-535DA19E3584}" type="slidenum">
              <a:rPr lang="en-US" smtClean="0"/>
              <a:pPr/>
              <a:t>45</a:t>
            </a:fld>
            <a:endParaRPr lang="en-US" dirty="0"/>
          </a:p>
        </p:txBody>
      </p:sp>
      <p:sp>
        <p:nvSpPr>
          <p:cNvPr id="8" name="TextBox 7"/>
          <p:cNvSpPr txBox="1"/>
          <p:nvPr/>
        </p:nvSpPr>
        <p:spPr>
          <a:xfrm>
            <a:off x="4221126" y="2040474"/>
            <a:ext cx="2849525" cy="461665"/>
          </a:xfrm>
          <a:prstGeom prst="rect">
            <a:avLst/>
          </a:prstGeom>
          <a:noFill/>
        </p:spPr>
        <p:txBody>
          <a:bodyPr wrap="square" rtlCol="0">
            <a:spAutoFit/>
          </a:bodyPr>
          <a:lstStyle/>
          <a:p>
            <a:pPr algn="ctr"/>
            <a:r>
              <a:rPr lang="en-US" sz="2400" dirty="0" smtClean="0"/>
              <a:t>Requested by LDH</a:t>
            </a:r>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1163489072"/>
              </p:ext>
            </p:extLst>
          </p:nvPr>
        </p:nvGraphicFramePr>
        <p:xfrm>
          <a:off x="642254" y="2611833"/>
          <a:ext cx="10755848" cy="2286000"/>
        </p:xfrm>
        <a:graphic>
          <a:graphicData uri="http://schemas.openxmlformats.org/drawingml/2006/table">
            <a:tbl>
              <a:tblPr firstRow="1" bandRow="1">
                <a:tableStyleId>{BDBED569-4797-4DF1-A0F4-6AAB3CD982D8}</a:tableStyleId>
              </a:tblPr>
              <a:tblGrid>
                <a:gridCol w="6205113">
                  <a:extLst>
                    <a:ext uri="{9D8B030D-6E8A-4147-A177-3AD203B41FA5}">
                      <a16:colId xmlns:a16="http://schemas.microsoft.com/office/drawing/2014/main" val="3134614850"/>
                    </a:ext>
                  </a:extLst>
                </a:gridCol>
                <a:gridCol w="2360428">
                  <a:extLst>
                    <a:ext uri="{9D8B030D-6E8A-4147-A177-3AD203B41FA5}">
                      <a16:colId xmlns:a16="http://schemas.microsoft.com/office/drawing/2014/main" val="648752080"/>
                    </a:ext>
                  </a:extLst>
                </a:gridCol>
                <a:gridCol w="2190307">
                  <a:extLst>
                    <a:ext uri="{9D8B030D-6E8A-4147-A177-3AD203B41FA5}">
                      <a16:colId xmlns:a16="http://schemas.microsoft.com/office/drawing/2014/main" val="829555356"/>
                    </a:ext>
                  </a:extLst>
                </a:gridCol>
              </a:tblGrid>
              <a:tr h="274320">
                <a:tc>
                  <a:txBody>
                    <a:bodyPr/>
                    <a:lstStyle/>
                    <a:p>
                      <a:r>
                        <a:rPr lang="en-US" sz="2000" dirty="0" smtClean="0"/>
                        <a:t>Item</a:t>
                      </a:r>
                      <a:endParaRPr lang="en-US" sz="2000" dirty="0"/>
                    </a:p>
                  </a:txBody>
                  <a:tcPr anchor="ctr"/>
                </a:tc>
                <a:tc>
                  <a:txBody>
                    <a:bodyPr/>
                    <a:lstStyle/>
                    <a:p>
                      <a:pPr algn="ctr"/>
                      <a:r>
                        <a:rPr lang="en-US" sz="2000" dirty="0" smtClean="0"/>
                        <a:t>Requested</a:t>
                      </a:r>
                      <a:endParaRPr lang="en-US" sz="2000" dirty="0"/>
                    </a:p>
                  </a:txBody>
                  <a:tcPr anchor="ctr"/>
                </a:tc>
                <a:tc>
                  <a:txBody>
                    <a:bodyPr/>
                    <a:lstStyle/>
                    <a:p>
                      <a:pPr algn="ctr"/>
                      <a:r>
                        <a:rPr lang="en-US" sz="2000" dirty="0" smtClean="0"/>
                        <a:t>Funded</a:t>
                      </a:r>
                      <a:endParaRPr lang="en-US" sz="2000" dirty="0"/>
                    </a:p>
                  </a:txBody>
                  <a:tcPr anchor="ctr"/>
                </a:tc>
                <a:extLst>
                  <a:ext uri="{0D108BD9-81ED-4DB2-BD59-A6C34878D82A}">
                    <a16:rowId xmlns:a16="http://schemas.microsoft.com/office/drawing/2014/main" val="911817117"/>
                  </a:ext>
                </a:extLst>
              </a:tr>
              <a:tr h="274320">
                <a:tc>
                  <a:txBody>
                    <a:bodyPr/>
                    <a:lstStyle/>
                    <a:p>
                      <a:r>
                        <a:rPr lang="en-US" sz="2000" dirty="0" smtClean="0"/>
                        <a:t>Nursing Home per diem add-on for</a:t>
                      </a:r>
                      <a:r>
                        <a:rPr lang="en-US" sz="2000" baseline="0" dirty="0" smtClean="0"/>
                        <a:t> employee retention ($4/day)</a:t>
                      </a:r>
                      <a:endParaRPr lang="en-US" sz="2000" dirty="0"/>
                    </a:p>
                  </a:txBody>
                  <a:tcPr anchor="ctr"/>
                </a:tc>
                <a:tc>
                  <a:txBody>
                    <a:bodyPr/>
                    <a:lstStyle/>
                    <a:p>
                      <a:pPr algn="ctr"/>
                      <a:r>
                        <a:rPr lang="en-US" sz="2000" dirty="0" smtClean="0"/>
                        <a:t>$7.6</a:t>
                      </a:r>
                      <a:r>
                        <a:rPr lang="en-US" sz="2000" baseline="0" dirty="0" smtClean="0"/>
                        <a:t> Million</a:t>
                      </a:r>
                      <a:endParaRPr lang="en-US" sz="2000" dirty="0"/>
                    </a:p>
                  </a:txBody>
                  <a:tcPr anchor="ctr"/>
                </a:tc>
                <a:tc>
                  <a:txBody>
                    <a:bodyPr/>
                    <a:lstStyle/>
                    <a:p>
                      <a:pPr algn="ctr"/>
                      <a:r>
                        <a:rPr lang="en-US" sz="2000" dirty="0" smtClean="0"/>
                        <a:t>$7.6 Million</a:t>
                      </a:r>
                      <a:endParaRPr lang="en-US" sz="2000" dirty="0"/>
                    </a:p>
                  </a:txBody>
                  <a:tcPr anchor="ctr"/>
                </a:tc>
                <a:extLst>
                  <a:ext uri="{0D108BD9-81ED-4DB2-BD59-A6C34878D82A}">
                    <a16:rowId xmlns:a16="http://schemas.microsoft.com/office/drawing/2014/main" val="2206040237"/>
                  </a:ext>
                </a:extLst>
              </a:tr>
              <a:tr h="274320">
                <a:tc>
                  <a:txBody>
                    <a:bodyPr/>
                    <a:lstStyle/>
                    <a:p>
                      <a:r>
                        <a:rPr lang="en-US" sz="2000" dirty="0" smtClean="0"/>
                        <a:t>Harmony per diem increase (from $105 to $175)</a:t>
                      </a:r>
                      <a:endParaRPr lang="en-US" sz="2000" dirty="0"/>
                    </a:p>
                  </a:txBody>
                  <a:tcPr anchor="ctr"/>
                </a:tc>
                <a:tc>
                  <a:txBody>
                    <a:bodyPr/>
                    <a:lstStyle/>
                    <a:p>
                      <a:pPr algn="ctr"/>
                      <a:r>
                        <a:rPr lang="en-US" sz="2000" dirty="0" smtClean="0"/>
                        <a:t>$2.6 Million</a:t>
                      </a:r>
                      <a:endParaRPr lang="en-US" sz="2000" dirty="0"/>
                    </a:p>
                  </a:txBody>
                  <a:tcPr anchor="ctr"/>
                </a:tc>
                <a:tc>
                  <a:txBody>
                    <a:bodyPr/>
                    <a:lstStyle/>
                    <a:p>
                      <a:pPr algn="ctr"/>
                      <a:r>
                        <a:rPr lang="en-US" sz="2000" dirty="0" smtClean="0"/>
                        <a:t>$2.6 Million</a:t>
                      </a:r>
                      <a:endParaRPr lang="en-US" sz="2000" dirty="0"/>
                    </a:p>
                  </a:txBody>
                  <a:tcPr anchor="ctr"/>
                </a:tc>
                <a:extLst>
                  <a:ext uri="{0D108BD9-81ED-4DB2-BD59-A6C34878D82A}">
                    <a16:rowId xmlns:a16="http://schemas.microsoft.com/office/drawing/2014/main" val="336238758"/>
                  </a:ext>
                </a:extLst>
              </a:tr>
              <a:tr h="274320">
                <a:tc>
                  <a:txBody>
                    <a:bodyPr/>
                    <a:lstStyle/>
                    <a:p>
                      <a:r>
                        <a:rPr lang="en-US" sz="2000" dirty="0" smtClean="0"/>
                        <a:t>Grace per diem increase</a:t>
                      </a:r>
                      <a:r>
                        <a:rPr lang="en-US" sz="2000" baseline="0" dirty="0" smtClean="0"/>
                        <a:t> (from $108 to $180)</a:t>
                      </a:r>
                      <a:endParaRPr lang="en-US" sz="2000" dirty="0"/>
                    </a:p>
                  </a:txBody>
                  <a:tcPr anchor="ctr"/>
                </a:tc>
                <a:tc>
                  <a:txBody>
                    <a:bodyPr/>
                    <a:lstStyle/>
                    <a:p>
                      <a:pPr algn="ctr"/>
                      <a:r>
                        <a:rPr lang="en-US" sz="2000" dirty="0" smtClean="0"/>
                        <a:t>$1.2</a:t>
                      </a:r>
                      <a:r>
                        <a:rPr lang="en-US" sz="2000" baseline="0" dirty="0" smtClean="0"/>
                        <a:t> Million</a:t>
                      </a:r>
                      <a:endParaRPr lang="en-US" sz="2000" dirty="0"/>
                    </a:p>
                  </a:txBody>
                  <a:tcPr anchor="ctr"/>
                </a:tc>
                <a:tc>
                  <a:txBody>
                    <a:bodyPr/>
                    <a:lstStyle/>
                    <a:p>
                      <a:pPr algn="ctr"/>
                      <a:r>
                        <a:rPr lang="en-US" sz="2000" dirty="0" smtClean="0"/>
                        <a:t>$1.2 Million</a:t>
                      </a:r>
                      <a:endParaRPr lang="en-US" sz="2000" dirty="0"/>
                    </a:p>
                  </a:txBody>
                  <a:tcPr anchor="ctr"/>
                </a:tc>
                <a:extLst>
                  <a:ext uri="{0D108BD9-81ED-4DB2-BD59-A6C34878D82A}">
                    <a16:rowId xmlns:a16="http://schemas.microsoft.com/office/drawing/2014/main" val="396294247"/>
                  </a:ext>
                </a:extLst>
              </a:tr>
              <a:tr h="274320">
                <a:tc>
                  <a:txBody>
                    <a:bodyPr/>
                    <a:lstStyle/>
                    <a:p>
                      <a:r>
                        <a:rPr lang="en-US" sz="2000" dirty="0" smtClean="0"/>
                        <a:t>Additional amount for 58 beds being added in FY 23</a:t>
                      </a:r>
                      <a:endParaRPr lang="en-US" sz="2000" dirty="0"/>
                    </a:p>
                  </a:txBody>
                  <a:tcPr anchor="ctr"/>
                </a:tc>
                <a:tc>
                  <a:txBody>
                    <a:bodyPr/>
                    <a:lstStyle/>
                    <a:p>
                      <a:pPr algn="ctr"/>
                      <a:r>
                        <a:rPr lang="en-US" sz="2000" dirty="0" smtClean="0"/>
                        <a:t>$1.5 Million</a:t>
                      </a:r>
                      <a:endParaRPr lang="en-US" sz="2000" dirty="0"/>
                    </a:p>
                  </a:txBody>
                  <a:tcPr anchor="ctr"/>
                </a:tc>
                <a:tc>
                  <a:txBody>
                    <a:bodyPr/>
                    <a:lstStyle/>
                    <a:p>
                      <a:pPr algn="ctr"/>
                      <a:r>
                        <a:rPr lang="en-US" sz="2000" dirty="0" smtClean="0"/>
                        <a:t>$1.5 Million</a:t>
                      </a:r>
                      <a:endParaRPr lang="en-US" sz="2000" dirty="0"/>
                    </a:p>
                  </a:txBody>
                  <a:tcPr anchor="ctr"/>
                </a:tc>
                <a:extLst>
                  <a:ext uri="{0D108BD9-81ED-4DB2-BD59-A6C34878D82A}">
                    <a16:rowId xmlns:a16="http://schemas.microsoft.com/office/drawing/2014/main" val="2098394895"/>
                  </a:ext>
                </a:extLst>
              </a:tr>
            </a:tbl>
          </a:graphicData>
        </a:graphic>
      </p:graphicFrame>
    </p:spTree>
    <p:extLst>
      <p:ext uri="{BB962C8B-B14F-4D97-AF65-F5344CB8AC3E}">
        <p14:creationId xmlns:p14="http://schemas.microsoft.com/office/powerpoint/2010/main" val="6064577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55088"/>
            <a:ext cx="10515600" cy="1325563"/>
          </a:xfrm>
        </p:spPr>
        <p:txBody>
          <a:bodyPr/>
          <a:lstStyle/>
          <a:p>
            <a:r>
              <a:rPr lang="en-US" dirty="0" smtClean="0"/>
              <a:t>Medical Vendor Payments</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46</a:t>
            </a:fld>
            <a:endParaRPr lang="en-US" dirty="0"/>
          </a:p>
        </p:txBody>
      </p:sp>
      <p:graphicFrame>
        <p:nvGraphicFramePr>
          <p:cNvPr id="7" name="Chart 6"/>
          <p:cNvGraphicFramePr>
            <a:graphicFrameLocks/>
          </p:cNvGraphicFramePr>
          <p:nvPr>
            <p:extLst/>
          </p:nvPr>
        </p:nvGraphicFramePr>
        <p:xfrm>
          <a:off x="641023" y="1508290"/>
          <a:ext cx="10967301" cy="521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64639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65721"/>
            <a:ext cx="10515600" cy="1325563"/>
          </a:xfrm>
        </p:spPr>
        <p:txBody>
          <a:bodyPr/>
          <a:lstStyle/>
          <a:p>
            <a:r>
              <a:rPr lang="en-US" dirty="0" smtClean="0"/>
              <a:t>Department of Children &amp; Family Services</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47</a:t>
            </a:fld>
            <a:endParaRPr lang="en-US" dirty="0"/>
          </a:p>
        </p:txBody>
      </p:sp>
      <p:sp>
        <p:nvSpPr>
          <p:cNvPr id="3" name="Content Placeholder 2"/>
          <p:cNvSpPr>
            <a:spLocks noGrp="1"/>
          </p:cNvSpPr>
          <p:nvPr>
            <p:ph idx="4294967295"/>
          </p:nvPr>
        </p:nvSpPr>
        <p:spPr>
          <a:xfrm>
            <a:off x="658091" y="2647507"/>
            <a:ext cx="11203709" cy="4073968"/>
          </a:xfrm>
        </p:spPr>
        <p:txBody>
          <a:bodyPr>
            <a:noAutofit/>
          </a:bodyPr>
          <a:lstStyle/>
          <a:p>
            <a:r>
              <a:rPr lang="en-US" dirty="0" smtClean="0"/>
              <a:t>No vacancies were eliminated in the Executive Budget</a:t>
            </a:r>
          </a:p>
          <a:p>
            <a:r>
              <a:rPr lang="en-US" dirty="0" smtClean="0"/>
              <a:t>System Projects includes a total of $12.6 million for the Comprehensive Child Welfare Information System (CCWIS)</a:t>
            </a:r>
          </a:p>
          <a:p>
            <a:r>
              <a:rPr lang="en-US" dirty="0" smtClean="0"/>
              <a:t>Includes $10.5 million for the conversion of the current </a:t>
            </a:r>
            <a:r>
              <a:rPr lang="en-US" dirty="0" err="1" smtClean="0"/>
              <a:t>OnBase</a:t>
            </a:r>
            <a:r>
              <a:rPr lang="en-US" dirty="0" smtClean="0"/>
              <a:t> Repository System to FileNet, which is a larger electronic document management system</a:t>
            </a:r>
          </a:p>
          <a:p>
            <a:r>
              <a:rPr lang="en-US" dirty="0" smtClean="0"/>
              <a:t>Includes $8.4 million for the Child Support Enforcement (CSE) Modernization Project to transition into the second phase, which will improve the operations for the CSE program beginning 4/1/23</a:t>
            </a:r>
          </a:p>
          <a:p>
            <a:endParaRPr lang="en-US" sz="2400" dirty="0"/>
          </a:p>
        </p:txBody>
      </p:sp>
      <p:sp>
        <p:nvSpPr>
          <p:cNvPr id="4" name="TextBox 3"/>
          <p:cNvSpPr txBox="1"/>
          <p:nvPr/>
        </p:nvSpPr>
        <p:spPr>
          <a:xfrm>
            <a:off x="746465" y="1525331"/>
            <a:ext cx="9981779" cy="677108"/>
          </a:xfrm>
          <a:prstGeom prst="rect">
            <a:avLst/>
          </a:prstGeom>
          <a:noFill/>
        </p:spPr>
        <p:txBody>
          <a:bodyPr wrap="square" rtlCol="0">
            <a:spAutoFit/>
          </a:bodyPr>
          <a:lstStyle/>
          <a:p>
            <a:r>
              <a:rPr lang="en-US" sz="3800" dirty="0" smtClean="0"/>
              <a:t>Personal Services and IT System Projects</a:t>
            </a:r>
            <a:endParaRPr lang="en-US" sz="3800" dirty="0"/>
          </a:p>
        </p:txBody>
      </p:sp>
    </p:spTree>
    <p:extLst>
      <p:ext uri="{BB962C8B-B14F-4D97-AF65-F5344CB8AC3E}">
        <p14:creationId xmlns:p14="http://schemas.microsoft.com/office/powerpoint/2010/main" val="22856857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65721"/>
            <a:ext cx="10515600" cy="1325563"/>
          </a:xfrm>
        </p:spPr>
        <p:txBody>
          <a:bodyPr/>
          <a:lstStyle/>
          <a:p>
            <a:r>
              <a:rPr lang="en-US" dirty="0" smtClean="0"/>
              <a:t>Conservation Fund</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48</a:t>
            </a:fld>
            <a:endParaRPr lang="en-US" dirty="0"/>
          </a:p>
        </p:txBody>
      </p:sp>
      <p:graphicFrame>
        <p:nvGraphicFramePr>
          <p:cNvPr id="5" name="Chart 4"/>
          <p:cNvGraphicFramePr>
            <a:graphicFrameLocks/>
          </p:cNvGraphicFramePr>
          <p:nvPr>
            <p:extLst/>
          </p:nvPr>
        </p:nvGraphicFramePr>
        <p:xfrm>
          <a:off x="710605" y="1857080"/>
          <a:ext cx="10665950" cy="45814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17970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04" y="365722"/>
            <a:ext cx="10515600" cy="1250428"/>
          </a:xfrm>
        </p:spPr>
        <p:txBody>
          <a:bodyPr/>
          <a:lstStyle/>
          <a:p>
            <a:r>
              <a:rPr lang="en-US" dirty="0" smtClean="0"/>
              <a:t>Office of Technology Services </a:t>
            </a:r>
            <a:endParaRPr lang="en-US" dirty="0"/>
          </a:p>
        </p:txBody>
      </p:sp>
      <p:sp>
        <p:nvSpPr>
          <p:cNvPr id="5" name="Slide Number Placeholder 4"/>
          <p:cNvSpPr>
            <a:spLocks noGrp="1"/>
          </p:cNvSpPr>
          <p:nvPr>
            <p:ph type="sldNum" sz="quarter" idx="12"/>
          </p:nvPr>
        </p:nvSpPr>
        <p:spPr/>
        <p:txBody>
          <a:bodyPr/>
          <a:lstStyle/>
          <a:p>
            <a:fld id="{86155048-FA92-4756-BB50-535DA19E3584}" type="slidenum">
              <a:rPr lang="en-US" smtClean="0"/>
              <a:pPr/>
              <a:t>49</a:t>
            </a:fld>
            <a:endParaRPr lang="en-US" dirty="0"/>
          </a:p>
        </p:txBody>
      </p:sp>
      <p:sp>
        <p:nvSpPr>
          <p:cNvPr id="3" name="Content Placeholder 2"/>
          <p:cNvSpPr>
            <a:spLocks noGrp="1"/>
          </p:cNvSpPr>
          <p:nvPr>
            <p:ph idx="4294967295"/>
          </p:nvPr>
        </p:nvSpPr>
        <p:spPr>
          <a:xfrm>
            <a:off x="877824" y="2562444"/>
            <a:ext cx="10607040" cy="3742111"/>
          </a:xfrm>
        </p:spPr>
        <p:txBody>
          <a:bodyPr>
            <a:normAutofit/>
          </a:bodyPr>
          <a:lstStyle/>
          <a:p>
            <a:pPr>
              <a:spcAft>
                <a:spcPts val="1200"/>
              </a:spcAft>
            </a:pPr>
            <a:r>
              <a:rPr lang="en-US" sz="3200" dirty="0" smtClean="0"/>
              <a:t>HCR 121 of the 2017 Regular Session identified 157 IT systems at operational risk with a projected replacement cost of $1 billion</a:t>
            </a:r>
          </a:p>
          <a:p>
            <a:pPr lvl="1">
              <a:spcAft>
                <a:spcPts val="1200"/>
              </a:spcAft>
            </a:pPr>
            <a:r>
              <a:rPr lang="en-US" sz="3200" dirty="0" smtClean="0"/>
              <a:t>31 systems have been completed reducing backlog by $375 million</a:t>
            </a:r>
          </a:p>
          <a:p>
            <a:pPr lvl="1">
              <a:spcAft>
                <a:spcPts val="1200"/>
              </a:spcAft>
            </a:pPr>
            <a:r>
              <a:rPr lang="en-US" sz="3200" dirty="0" smtClean="0"/>
              <a:t>50 systems are currently in process and will reduce backlog by $400 million</a:t>
            </a:r>
          </a:p>
        </p:txBody>
      </p:sp>
      <p:sp>
        <p:nvSpPr>
          <p:cNvPr id="6" name="TextBox 5"/>
          <p:cNvSpPr txBox="1"/>
          <p:nvPr/>
        </p:nvSpPr>
        <p:spPr>
          <a:xfrm>
            <a:off x="783169" y="1408378"/>
            <a:ext cx="5497344" cy="707886"/>
          </a:xfrm>
          <a:prstGeom prst="rect">
            <a:avLst/>
          </a:prstGeom>
          <a:noFill/>
        </p:spPr>
        <p:txBody>
          <a:bodyPr wrap="square" rtlCol="0">
            <a:spAutoFit/>
          </a:bodyPr>
          <a:lstStyle/>
          <a:p>
            <a:r>
              <a:rPr lang="en-US" sz="4000" dirty="0" smtClean="0"/>
              <a:t>Modernization Update</a:t>
            </a:r>
            <a:endParaRPr lang="en-US" sz="4000" dirty="0"/>
          </a:p>
        </p:txBody>
      </p:sp>
    </p:spTree>
    <p:extLst>
      <p:ext uri="{BB962C8B-B14F-4D97-AF65-F5344CB8AC3E}">
        <p14:creationId xmlns:p14="http://schemas.microsoft.com/office/powerpoint/2010/main" val="1388313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0657"/>
            <a:ext cx="10515600" cy="1325563"/>
          </a:xfrm>
        </p:spPr>
        <p:txBody>
          <a:bodyPr>
            <a:normAutofit/>
          </a:bodyPr>
          <a:lstStyle/>
          <a:p>
            <a:pPr algn="ctr"/>
            <a:r>
              <a:rPr lang="en-US" sz="4000" dirty="0" smtClean="0"/>
              <a:t>The Opportunity:</a:t>
            </a:r>
            <a:br>
              <a:rPr lang="en-US" sz="4000" dirty="0" smtClean="0"/>
            </a:br>
            <a:r>
              <a:rPr lang="en-US" sz="4000" dirty="0" smtClean="0"/>
              <a:t>Sources of One-Time Funding</a:t>
            </a:r>
            <a:endParaRPr lang="en-US" sz="4000"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04020670"/>
              </p:ext>
            </p:extLst>
          </p:nvPr>
        </p:nvGraphicFramePr>
        <p:xfrm>
          <a:off x="2170229" y="2612263"/>
          <a:ext cx="7707423" cy="2651760"/>
        </p:xfrm>
        <a:graphic>
          <a:graphicData uri="http://schemas.openxmlformats.org/drawingml/2006/table">
            <a:tbl>
              <a:tblPr firstRow="1" bandRow="1">
                <a:tableStyleId>{BC89EF96-8CEA-46FF-86C4-4CE0E7609802}</a:tableStyleId>
              </a:tblPr>
              <a:tblGrid>
                <a:gridCol w="4953591">
                  <a:extLst>
                    <a:ext uri="{9D8B030D-6E8A-4147-A177-3AD203B41FA5}">
                      <a16:colId xmlns:a16="http://schemas.microsoft.com/office/drawing/2014/main" val="1331747507"/>
                    </a:ext>
                  </a:extLst>
                </a:gridCol>
                <a:gridCol w="2753832">
                  <a:extLst>
                    <a:ext uri="{9D8B030D-6E8A-4147-A177-3AD203B41FA5}">
                      <a16:colId xmlns:a16="http://schemas.microsoft.com/office/drawing/2014/main" val="3697786409"/>
                    </a:ext>
                  </a:extLst>
                </a:gridCol>
              </a:tblGrid>
              <a:tr h="662940">
                <a:tc>
                  <a:txBody>
                    <a:bodyPr/>
                    <a:lstStyle/>
                    <a:p>
                      <a:r>
                        <a:rPr lang="en-US" sz="3200" b="0" dirty="0" smtClean="0"/>
                        <a:t>American Rescue Plan</a:t>
                      </a:r>
                      <a:endParaRPr lang="en-US" sz="3200" b="0" dirty="0"/>
                    </a:p>
                  </a:txBody>
                  <a:tcPr/>
                </a:tc>
                <a:tc>
                  <a:txBody>
                    <a:bodyPr/>
                    <a:lstStyle/>
                    <a:p>
                      <a:pPr algn="r"/>
                      <a:r>
                        <a:rPr lang="en-US" sz="3200" b="0" dirty="0" smtClean="0"/>
                        <a:t>$1.4</a:t>
                      </a:r>
                      <a:r>
                        <a:rPr lang="en-US" sz="3200" b="0" baseline="0" dirty="0" smtClean="0"/>
                        <a:t> billion</a:t>
                      </a:r>
                      <a:endParaRPr lang="en-US" sz="3200" b="0" dirty="0"/>
                    </a:p>
                  </a:txBody>
                  <a:tcPr/>
                </a:tc>
                <a:extLst>
                  <a:ext uri="{0D108BD9-81ED-4DB2-BD59-A6C34878D82A}">
                    <a16:rowId xmlns:a16="http://schemas.microsoft.com/office/drawing/2014/main" val="536719683"/>
                  </a:ext>
                </a:extLst>
              </a:tr>
              <a:tr h="662940">
                <a:tc>
                  <a:txBody>
                    <a:bodyPr/>
                    <a:lstStyle/>
                    <a:p>
                      <a:r>
                        <a:rPr lang="en-US" sz="3200" dirty="0" smtClean="0"/>
                        <a:t>FY 21 Surplus</a:t>
                      </a:r>
                      <a:endParaRPr lang="en-US" sz="3200" dirty="0"/>
                    </a:p>
                  </a:txBody>
                  <a:tcPr/>
                </a:tc>
                <a:tc>
                  <a:txBody>
                    <a:bodyPr/>
                    <a:lstStyle/>
                    <a:p>
                      <a:pPr algn="r"/>
                      <a:r>
                        <a:rPr lang="en-US" sz="3200" dirty="0" smtClean="0"/>
                        <a:t>$700 million</a:t>
                      </a:r>
                      <a:endParaRPr lang="en-US" sz="3200" dirty="0"/>
                    </a:p>
                  </a:txBody>
                  <a:tcPr/>
                </a:tc>
                <a:extLst>
                  <a:ext uri="{0D108BD9-81ED-4DB2-BD59-A6C34878D82A}">
                    <a16:rowId xmlns:a16="http://schemas.microsoft.com/office/drawing/2014/main" val="2552476245"/>
                  </a:ext>
                </a:extLst>
              </a:tr>
              <a:tr h="662940">
                <a:tc>
                  <a:txBody>
                    <a:bodyPr/>
                    <a:lstStyle/>
                    <a:p>
                      <a:r>
                        <a:rPr lang="en-US" sz="3200" dirty="0" smtClean="0"/>
                        <a:t>FY 22 Projected Excess</a:t>
                      </a:r>
                      <a:endParaRPr lang="en-US" sz="3200" dirty="0"/>
                    </a:p>
                  </a:txBody>
                  <a:tcPr/>
                </a:tc>
                <a:tc>
                  <a:txBody>
                    <a:bodyPr/>
                    <a:lstStyle/>
                    <a:p>
                      <a:pPr algn="r"/>
                      <a:r>
                        <a:rPr lang="en-US" sz="3200" dirty="0" smtClean="0"/>
                        <a:t>$853 million</a:t>
                      </a:r>
                      <a:endParaRPr lang="en-US" sz="3200" dirty="0"/>
                    </a:p>
                  </a:txBody>
                  <a:tcPr/>
                </a:tc>
                <a:extLst>
                  <a:ext uri="{0D108BD9-81ED-4DB2-BD59-A6C34878D82A}">
                    <a16:rowId xmlns:a16="http://schemas.microsoft.com/office/drawing/2014/main" val="4076269936"/>
                  </a:ext>
                </a:extLst>
              </a:tr>
              <a:tr h="662940">
                <a:tc>
                  <a:txBody>
                    <a:bodyPr/>
                    <a:lstStyle/>
                    <a:p>
                      <a:r>
                        <a:rPr lang="en-US" sz="3200" dirty="0" smtClean="0"/>
                        <a:t>            TOTAL</a:t>
                      </a:r>
                      <a:endParaRPr lang="en-US" sz="3200" dirty="0"/>
                    </a:p>
                  </a:txBody>
                  <a:tcPr/>
                </a:tc>
                <a:tc>
                  <a:txBody>
                    <a:bodyPr/>
                    <a:lstStyle/>
                    <a:p>
                      <a:pPr algn="r"/>
                      <a:r>
                        <a:rPr lang="en-US" sz="3200" dirty="0" smtClean="0"/>
                        <a:t>$2.83</a:t>
                      </a:r>
                      <a:r>
                        <a:rPr lang="en-US" sz="3200" baseline="0" dirty="0" smtClean="0"/>
                        <a:t> billion</a:t>
                      </a:r>
                      <a:endParaRPr lang="en-US" sz="3200" dirty="0"/>
                    </a:p>
                  </a:txBody>
                  <a:tcPr/>
                </a:tc>
                <a:extLst>
                  <a:ext uri="{0D108BD9-81ED-4DB2-BD59-A6C34878D82A}">
                    <a16:rowId xmlns:a16="http://schemas.microsoft.com/office/drawing/2014/main" val="2776763548"/>
                  </a:ext>
                </a:extLst>
              </a:tr>
            </a:tbl>
          </a:graphicData>
        </a:graphic>
      </p:graphicFrame>
    </p:spTree>
    <p:extLst>
      <p:ext uri="{BB962C8B-B14F-4D97-AF65-F5344CB8AC3E}">
        <p14:creationId xmlns:p14="http://schemas.microsoft.com/office/powerpoint/2010/main" val="23642232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6155048-FA92-4756-BB50-535DA19E3584}" type="slidenum">
              <a:rPr lang="en-US" smtClean="0"/>
              <a:pPr/>
              <a:t>50</a:t>
            </a:fld>
            <a:endParaRPr lang="en-US" dirty="0"/>
          </a:p>
        </p:txBody>
      </p:sp>
      <p:sp>
        <p:nvSpPr>
          <p:cNvPr id="4" name="TextBox 3"/>
          <p:cNvSpPr txBox="1"/>
          <p:nvPr/>
        </p:nvSpPr>
        <p:spPr>
          <a:xfrm>
            <a:off x="914400" y="2199766"/>
            <a:ext cx="9575800" cy="4524315"/>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All eligible state organizations have been implemented in </a:t>
            </a:r>
            <a:r>
              <a:rPr lang="en-US" sz="3200" dirty="0" err="1" smtClean="0"/>
              <a:t>LaGov</a:t>
            </a:r>
            <a:r>
              <a:rPr lang="en-US" sz="3200" dirty="0" smtClean="0"/>
              <a:t> for expenditure accounting, procurement, asset management, real estate, inventory, and fleet management</a:t>
            </a:r>
          </a:p>
          <a:p>
            <a:pPr marL="342900" indent="-342900">
              <a:buFont typeface="Arial" panose="020B0604020202020204" pitchFamily="34" charset="0"/>
              <a:buChar char="•"/>
            </a:pPr>
            <a:r>
              <a:rPr lang="en-US" sz="3200" dirty="0" smtClean="0"/>
              <a:t>Statewide implementation of revenue management, and operating budget development for the remaining 4 agencies is in process</a:t>
            </a:r>
          </a:p>
          <a:p>
            <a:pPr marL="342900" indent="-342900">
              <a:buFont typeface="Arial" panose="020B0604020202020204" pitchFamily="34" charset="0"/>
              <a:buChar char="•"/>
            </a:pPr>
            <a:r>
              <a:rPr lang="en-US" sz="3200" dirty="0" smtClean="0"/>
              <a:t>Implementation of the Capital Outlay Budget development is in process</a:t>
            </a:r>
            <a:endParaRPr lang="en-US" sz="3200" dirty="0"/>
          </a:p>
        </p:txBody>
      </p:sp>
      <p:sp>
        <p:nvSpPr>
          <p:cNvPr id="8" name="Title 1"/>
          <p:cNvSpPr>
            <a:spLocks noGrp="1"/>
          </p:cNvSpPr>
          <p:nvPr>
            <p:ph type="title"/>
          </p:nvPr>
        </p:nvSpPr>
        <p:spPr>
          <a:xfrm>
            <a:off x="710604" y="365722"/>
            <a:ext cx="10515600" cy="1250428"/>
          </a:xfrm>
        </p:spPr>
        <p:txBody>
          <a:bodyPr/>
          <a:lstStyle/>
          <a:p>
            <a:r>
              <a:rPr lang="en-US" dirty="0" smtClean="0"/>
              <a:t>Office of Technology Services </a:t>
            </a:r>
            <a:endParaRPr lang="en-US" dirty="0"/>
          </a:p>
        </p:txBody>
      </p:sp>
      <p:sp>
        <p:nvSpPr>
          <p:cNvPr id="9" name="TextBox 8"/>
          <p:cNvSpPr txBox="1"/>
          <p:nvPr/>
        </p:nvSpPr>
        <p:spPr>
          <a:xfrm>
            <a:off x="740637" y="1408378"/>
            <a:ext cx="5497344" cy="707886"/>
          </a:xfrm>
          <a:prstGeom prst="rect">
            <a:avLst/>
          </a:prstGeom>
          <a:noFill/>
        </p:spPr>
        <p:txBody>
          <a:bodyPr wrap="square" rtlCol="0">
            <a:spAutoFit/>
          </a:bodyPr>
          <a:lstStyle/>
          <a:p>
            <a:r>
              <a:rPr lang="en-US" sz="4000" dirty="0" err="1" smtClean="0"/>
              <a:t>LaGov</a:t>
            </a:r>
            <a:r>
              <a:rPr lang="en-US" sz="4000" dirty="0" smtClean="0"/>
              <a:t> Update</a:t>
            </a:r>
            <a:endParaRPr lang="en-US" sz="4000" dirty="0"/>
          </a:p>
        </p:txBody>
      </p:sp>
    </p:spTree>
    <p:extLst>
      <p:ext uri="{BB962C8B-B14F-4D97-AF65-F5344CB8AC3E}">
        <p14:creationId xmlns:p14="http://schemas.microsoft.com/office/powerpoint/2010/main" val="5488270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6155048-FA92-4756-BB50-535DA19E3584}" type="slidenum">
              <a:rPr lang="en-US" smtClean="0"/>
              <a:pPr/>
              <a:t>51</a:t>
            </a:fld>
            <a:endParaRPr lang="en-US" dirty="0"/>
          </a:p>
        </p:txBody>
      </p:sp>
      <p:sp>
        <p:nvSpPr>
          <p:cNvPr id="4" name="TextBox 3"/>
          <p:cNvSpPr txBox="1"/>
          <p:nvPr/>
        </p:nvSpPr>
        <p:spPr>
          <a:xfrm>
            <a:off x="685800" y="2218426"/>
            <a:ext cx="10668000" cy="393954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3000" dirty="0" smtClean="0"/>
              <a:t>ESF 17 responded to and assisted in the restoration of services for 12 local government entities in 2021</a:t>
            </a:r>
            <a:endParaRPr lang="en-US" sz="3000" dirty="0"/>
          </a:p>
          <a:p>
            <a:pPr marL="342900" indent="-342900">
              <a:spcAft>
                <a:spcPts val="600"/>
              </a:spcAft>
              <a:buFont typeface="Arial" panose="020B0604020202020204" pitchFamily="34" charset="0"/>
              <a:buChar char="•"/>
            </a:pPr>
            <a:r>
              <a:rPr lang="en-US" sz="3000" dirty="0" smtClean="0"/>
              <a:t>ESF 17 installed and configured premium endpoint detection and response software for approximately 50 public entities in 2021</a:t>
            </a:r>
            <a:endParaRPr lang="en-US" sz="3000" dirty="0"/>
          </a:p>
          <a:p>
            <a:pPr marL="342900" indent="-342900">
              <a:spcAft>
                <a:spcPts val="600"/>
              </a:spcAft>
              <a:buFont typeface="Arial" panose="020B0604020202020204" pitchFamily="34" charset="0"/>
              <a:buChar char="•"/>
            </a:pPr>
            <a:r>
              <a:rPr lang="en-US" sz="3000" dirty="0" smtClean="0"/>
              <a:t>OTS strategically partners with the Louisiana National Guard and Louisiana State Police cyber resources to create and operationally embed agency centers of cyber excellence for infrastructure assessments and forensic investigation</a:t>
            </a:r>
            <a:endParaRPr lang="en-US" sz="3000" dirty="0"/>
          </a:p>
        </p:txBody>
      </p:sp>
      <p:sp>
        <p:nvSpPr>
          <p:cNvPr id="6" name="Title 1"/>
          <p:cNvSpPr>
            <a:spLocks noGrp="1"/>
          </p:cNvSpPr>
          <p:nvPr>
            <p:ph type="title"/>
          </p:nvPr>
        </p:nvSpPr>
        <p:spPr>
          <a:xfrm>
            <a:off x="710604" y="365722"/>
            <a:ext cx="10515600" cy="1250428"/>
          </a:xfrm>
        </p:spPr>
        <p:txBody>
          <a:bodyPr/>
          <a:lstStyle/>
          <a:p>
            <a:r>
              <a:rPr lang="en-US" dirty="0" smtClean="0"/>
              <a:t>Office of Technology Services </a:t>
            </a:r>
            <a:endParaRPr lang="en-US" dirty="0"/>
          </a:p>
        </p:txBody>
      </p:sp>
      <p:sp>
        <p:nvSpPr>
          <p:cNvPr id="7" name="TextBox 6"/>
          <p:cNvSpPr txBox="1"/>
          <p:nvPr/>
        </p:nvSpPr>
        <p:spPr>
          <a:xfrm>
            <a:off x="740637" y="1408378"/>
            <a:ext cx="5497344" cy="707886"/>
          </a:xfrm>
          <a:prstGeom prst="rect">
            <a:avLst/>
          </a:prstGeom>
          <a:noFill/>
        </p:spPr>
        <p:txBody>
          <a:bodyPr wrap="square" rtlCol="0">
            <a:spAutoFit/>
          </a:bodyPr>
          <a:lstStyle/>
          <a:p>
            <a:r>
              <a:rPr lang="en-US" sz="4000" dirty="0" smtClean="0"/>
              <a:t>ESF 17 (Cyber) Update</a:t>
            </a:r>
            <a:endParaRPr lang="en-US" sz="4000" dirty="0"/>
          </a:p>
        </p:txBody>
      </p:sp>
    </p:spTree>
    <p:extLst>
      <p:ext uri="{BB962C8B-B14F-4D97-AF65-F5344CB8AC3E}">
        <p14:creationId xmlns:p14="http://schemas.microsoft.com/office/powerpoint/2010/main" val="42339474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6155048-FA92-4756-BB50-535DA19E3584}" type="slidenum">
              <a:rPr lang="en-US" smtClean="0"/>
              <a:pPr/>
              <a:t>52</a:t>
            </a:fld>
            <a:endParaRPr lang="en-US" dirty="0"/>
          </a:p>
        </p:txBody>
      </p:sp>
      <p:sp>
        <p:nvSpPr>
          <p:cNvPr id="3" name="Content Placeholder 2"/>
          <p:cNvSpPr>
            <a:spLocks noGrp="1"/>
          </p:cNvSpPr>
          <p:nvPr>
            <p:ph idx="4294967295"/>
          </p:nvPr>
        </p:nvSpPr>
        <p:spPr>
          <a:xfrm>
            <a:off x="846966" y="1605511"/>
            <a:ext cx="10242797" cy="5337313"/>
          </a:xfrm>
        </p:spPr>
        <p:txBody>
          <a:bodyPr>
            <a:normAutofit/>
          </a:bodyPr>
          <a:lstStyle/>
          <a:p>
            <a:pPr lvl="0"/>
            <a:r>
              <a:rPr lang="en-US" dirty="0" smtClean="0"/>
              <a:t>$</a:t>
            </a:r>
            <a:r>
              <a:rPr lang="en-US" dirty="0"/>
              <a:t>711 million in total project costs</a:t>
            </a:r>
          </a:p>
          <a:p>
            <a:pPr lvl="0"/>
            <a:r>
              <a:rPr lang="en-US" dirty="0"/>
              <a:t>$440 million in GUMBO grant funding </a:t>
            </a:r>
            <a:r>
              <a:rPr lang="en-US" dirty="0" smtClean="0"/>
              <a:t>requests (Round 1)</a:t>
            </a:r>
            <a:endParaRPr lang="en-US" dirty="0"/>
          </a:p>
          <a:p>
            <a:pPr lvl="0"/>
            <a:r>
              <a:rPr lang="en-US" dirty="0"/>
              <a:t>215,000 households proposed to be </a:t>
            </a:r>
            <a:r>
              <a:rPr lang="en-US" dirty="0" smtClean="0"/>
              <a:t>served</a:t>
            </a:r>
          </a:p>
          <a:p>
            <a:pPr lvl="0"/>
            <a:r>
              <a:rPr lang="en-US" dirty="0" smtClean="0"/>
              <a:t>58 of 64 parishes</a:t>
            </a:r>
          </a:p>
          <a:p>
            <a:pPr lvl="0"/>
            <a:r>
              <a:rPr lang="en-US" dirty="0" smtClean="0"/>
              <a:t>$90 million to be awarded in March</a:t>
            </a:r>
            <a:endParaRPr lang="en-US" dirty="0"/>
          </a:p>
          <a:p>
            <a:pPr lvl="0"/>
            <a:r>
              <a:rPr lang="en-US" dirty="0"/>
              <a:t>14,000 businesses proposed to be served</a:t>
            </a:r>
          </a:p>
          <a:p>
            <a:pPr lvl="0"/>
            <a:r>
              <a:rPr lang="en-US" dirty="0"/>
              <a:t>167 applications</a:t>
            </a:r>
          </a:p>
          <a:p>
            <a:pPr lvl="0"/>
            <a:r>
              <a:rPr lang="en-US" dirty="0" smtClean="0"/>
              <a:t>58 </a:t>
            </a:r>
            <a:r>
              <a:rPr lang="en-US" dirty="0"/>
              <a:t>parishes represented </a:t>
            </a:r>
          </a:p>
          <a:p>
            <a:pPr lvl="0"/>
            <a:r>
              <a:rPr lang="en-US" dirty="0"/>
              <a:t>23 </a:t>
            </a:r>
            <a:r>
              <a:rPr lang="en-US" dirty="0" smtClean="0"/>
              <a:t>companies</a:t>
            </a:r>
          </a:p>
          <a:p>
            <a:pPr lvl="0"/>
            <a:r>
              <a:rPr lang="en-US" dirty="0" smtClean="0"/>
              <a:t>$90 million available for Round 2 opening in early summer</a:t>
            </a:r>
          </a:p>
        </p:txBody>
      </p:sp>
      <p:sp>
        <p:nvSpPr>
          <p:cNvPr id="6" name="Title 1"/>
          <p:cNvSpPr>
            <a:spLocks noGrp="1"/>
          </p:cNvSpPr>
          <p:nvPr>
            <p:ph type="title"/>
          </p:nvPr>
        </p:nvSpPr>
        <p:spPr>
          <a:xfrm>
            <a:off x="710604" y="365722"/>
            <a:ext cx="10515600" cy="1250428"/>
          </a:xfrm>
        </p:spPr>
        <p:txBody>
          <a:bodyPr/>
          <a:lstStyle/>
          <a:p>
            <a:r>
              <a:rPr lang="en-US" dirty="0" smtClean="0"/>
              <a:t>Broadband</a:t>
            </a:r>
            <a:endParaRPr lang="en-US" dirty="0"/>
          </a:p>
        </p:txBody>
      </p:sp>
    </p:spTree>
    <p:extLst>
      <p:ext uri="{BB962C8B-B14F-4D97-AF65-F5344CB8AC3E}">
        <p14:creationId xmlns:p14="http://schemas.microsoft.com/office/powerpoint/2010/main" val="24041979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659091" y="223200"/>
          <a:ext cx="10515600" cy="6442669"/>
        </p:xfrm>
        <a:graphic>
          <a:graphicData uri="http://schemas.openxmlformats.org/drawingml/2006/table">
            <a:tbl>
              <a:tblPr firstRow="1" bandRow="1">
                <a:tableStyleId>{5C22544A-7EE6-4342-B048-85BDC9FD1C3A}</a:tableStyleId>
              </a:tblPr>
              <a:tblGrid>
                <a:gridCol w="2791119">
                  <a:extLst>
                    <a:ext uri="{9D8B030D-6E8A-4147-A177-3AD203B41FA5}">
                      <a16:colId xmlns:a16="http://schemas.microsoft.com/office/drawing/2014/main" val="2456694204"/>
                    </a:ext>
                  </a:extLst>
                </a:gridCol>
                <a:gridCol w="1960776">
                  <a:extLst>
                    <a:ext uri="{9D8B030D-6E8A-4147-A177-3AD203B41FA5}">
                      <a16:colId xmlns:a16="http://schemas.microsoft.com/office/drawing/2014/main" val="314221465"/>
                    </a:ext>
                  </a:extLst>
                </a:gridCol>
                <a:gridCol w="1847653">
                  <a:extLst>
                    <a:ext uri="{9D8B030D-6E8A-4147-A177-3AD203B41FA5}">
                      <a16:colId xmlns:a16="http://schemas.microsoft.com/office/drawing/2014/main" val="1685590148"/>
                    </a:ext>
                  </a:extLst>
                </a:gridCol>
                <a:gridCol w="2111604">
                  <a:extLst>
                    <a:ext uri="{9D8B030D-6E8A-4147-A177-3AD203B41FA5}">
                      <a16:colId xmlns:a16="http://schemas.microsoft.com/office/drawing/2014/main" val="725068853"/>
                    </a:ext>
                  </a:extLst>
                </a:gridCol>
                <a:gridCol w="1804448">
                  <a:extLst>
                    <a:ext uri="{9D8B030D-6E8A-4147-A177-3AD203B41FA5}">
                      <a16:colId xmlns:a16="http://schemas.microsoft.com/office/drawing/2014/main" val="209049063"/>
                    </a:ext>
                  </a:extLst>
                </a:gridCol>
              </a:tblGrid>
              <a:tr h="348193">
                <a:tc gridSpan="5">
                  <a:txBody>
                    <a:bodyPr/>
                    <a:lstStyle/>
                    <a:p>
                      <a:pPr algn="ctr" fontAlgn="b"/>
                      <a:r>
                        <a:rPr lang="en-US" sz="1800" u="none" strike="noStrike" dirty="0">
                          <a:effectLst/>
                        </a:rPr>
                        <a:t>Comparison of State General Fund at EOB Freeze to Recommended</a:t>
                      </a:r>
                      <a:endParaRPr lang="en-US" sz="1800" b="1" i="0" u="none" strike="noStrike" dirty="0">
                        <a:solidFill>
                          <a:srgbClr val="000000"/>
                        </a:solidFill>
                        <a:effectLst/>
                        <a:latin typeface="Arial" panose="020B0604020202020204" pitchFamily="34" charset="0"/>
                      </a:endParaRPr>
                    </a:p>
                  </a:txBody>
                  <a:tcPr marL="9525" marR="9525" marT="9525" marB="0" anchor="b"/>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extLst>
                  <a:ext uri="{0D108BD9-81ED-4DB2-BD59-A6C34878D82A}">
                    <a16:rowId xmlns:a16="http://schemas.microsoft.com/office/drawing/2014/main" val="3285842154"/>
                  </a:ext>
                </a:extLst>
              </a:tr>
              <a:tr h="255493">
                <a:tc gridSpan="5">
                  <a:txBody>
                    <a:bodyPr/>
                    <a:lstStyle/>
                    <a:p>
                      <a:pPr algn="ctr" fontAlgn="ctr"/>
                      <a:r>
                        <a:rPr lang="en-US" sz="1400" u="none" strike="noStrike" dirty="0">
                          <a:effectLst/>
                        </a:rPr>
                        <a:t>(Exclusive of Contingencies and Inclusive of Double Counts)</a:t>
                      </a:r>
                      <a:endParaRPr lang="en-US" sz="14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extLst>
                  <a:ext uri="{0D108BD9-81ED-4DB2-BD59-A6C34878D82A}">
                    <a16:rowId xmlns:a16="http://schemas.microsoft.com/office/drawing/2014/main" val="1172346625"/>
                  </a:ext>
                </a:extLst>
              </a:tr>
              <a:tr h="729123">
                <a:tc>
                  <a:txBody>
                    <a:bodyPr/>
                    <a:lstStyle/>
                    <a:p>
                      <a:pPr algn="l" fontAlgn="b"/>
                      <a:r>
                        <a:rPr lang="en-US" sz="1400" b="1" i="0" u="none" strike="noStrike" dirty="0" smtClean="0">
                          <a:solidFill>
                            <a:srgbClr val="000000"/>
                          </a:solidFill>
                          <a:effectLst/>
                          <a:latin typeface="+mn-lt"/>
                        </a:rPr>
                        <a:t>Department Name</a:t>
                      </a:r>
                      <a:endParaRPr lang="en-US" sz="1400" b="1" i="0" u="none" strike="noStrike" dirty="0">
                        <a:solidFill>
                          <a:srgbClr val="000000"/>
                        </a:solidFill>
                        <a:effectLst/>
                        <a:latin typeface="+mn-lt"/>
                      </a:endParaRPr>
                    </a:p>
                  </a:txBody>
                  <a:tcPr marL="9525" marR="9525" marT="9525" marB="0" anchor="b"/>
                </a:tc>
                <a:tc>
                  <a:txBody>
                    <a:bodyPr/>
                    <a:lstStyle/>
                    <a:p>
                      <a:pPr algn="ctr" fontAlgn="ctr"/>
                      <a:r>
                        <a:rPr lang="en-US" sz="1400" b="1" u="none" strike="noStrike" dirty="0">
                          <a:effectLst/>
                          <a:latin typeface="+mn-lt"/>
                        </a:rPr>
                        <a:t>EOB </a:t>
                      </a:r>
                      <a:r>
                        <a:rPr lang="en-US" sz="1400" b="1" u="none" strike="noStrike" dirty="0" smtClean="0">
                          <a:effectLst/>
                          <a:latin typeface="+mn-lt"/>
                        </a:rPr>
                        <a:t>Freeze</a:t>
                      </a:r>
                    </a:p>
                    <a:p>
                      <a:pPr algn="ctr" fontAlgn="ctr"/>
                      <a:r>
                        <a:rPr lang="en-US" sz="1400" b="1" i="0" u="none" strike="noStrike" dirty="0" smtClean="0">
                          <a:solidFill>
                            <a:srgbClr val="000000"/>
                          </a:solidFill>
                          <a:effectLst/>
                          <a:latin typeface="+mn-lt"/>
                        </a:rPr>
                        <a:t>12/1/2021</a:t>
                      </a:r>
                      <a:endParaRPr lang="en-US" sz="1400" b="1" i="0" u="none" strike="noStrike" dirty="0">
                        <a:solidFill>
                          <a:srgbClr val="000000"/>
                        </a:solidFill>
                        <a:effectLst/>
                        <a:latin typeface="+mn-lt"/>
                      </a:endParaRPr>
                    </a:p>
                  </a:txBody>
                  <a:tcPr marL="9525" marR="9525" marT="9525" marB="0" anchor="b"/>
                </a:tc>
                <a:tc>
                  <a:txBody>
                    <a:bodyPr/>
                    <a:lstStyle/>
                    <a:p>
                      <a:pPr algn="ctr" fontAlgn="ctr"/>
                      <a:r>
                        <a:rPr lang="en-US" sz="1400" b="1" u="none" strike="noStrike" dirty="0" smtClean="0">
                          <a:effectLst/>
                          <a:latin typeface="+mn-lt"/>
                        </a:rPr>
                        <a:t>Executive</a:t>
                      </a:r>
                    </a:p>
                    <a:p>
                      <a:pPr algn="ctr" fontAlgn="ctr"/>
                      <a:r>
                        <a:rPr lang="en-US" sz="1400" b="1" i="0" u="none" strike="noStrike" dirty="0" smtClean="0">
                          <a:solidFill>
                            <a:srgbClr val="000000"/>
                          </a:solidFill>
                          <a:effectLst/>
                          <a:latin typeface="+mn-lt"/>
                        </a:rPr>
                        <a:t>Budget</a:t>
                      </a:r>
                      <a:endParaRPr lang="en-US" sz="1400" b="1" i="0" u="none" strike="noStrike" dirty="0">
                        <a:solidFill>
                          <a:srgbClr val="000000"/>
                        </a:solidFill>
                        <a:effectLst/>
                        <a:latin typeface="+mn-lt"/>
                      </a:endParaRPr>
                    </a:p>
                  </a:txBody>
                  <a:tcPr marL="9525" marR="9525" marT="9525" marB="0" anchor="b"/>
                </a:tc>
                <a:tc>
                  <a:txBody>
                    <a:bodyPr/>
                    <a:lstStyle/>
                    <a:p>
                      <a:pPr algn="ctr" fontAlgn="ctr"/>
                      <a:r>
                        <a:rPr lang="en-US" sz="1400" b="1" u="none" strike="noStrike" dirty="0" smtClean="0">
                          <a:effectLst/>
                          <a:latin typeface="+mn-lt"/>
                        </a:rPr>
                        <a:t>Recommended</a:t>
                      </a:r>
                    </a:p>
                    <a:p>
                      <a:pPr algn="ctr" fontAlgn="ctr"/>
                      <a:r>
                        <a:rPr lang="en-US" sz="1400" b="1" u="none" strike="noStrike" dirty="0" smtClean="0">
                          <a:effectLst/>
                          <a:latin typeface="+mn-lt"/>
                        </a:rPr>
                        <a:t>Over</a:t>
                      </a:r>
                      <a:r>
                        <a:rPr lang="en-US" sz="1400" b="1" u="none" strike="noStrike" dirty="0">
                          <a:effectLst/>
                          <a:latin typeface="+mn-lt"/>
                        </a:rPr>
                        <a:t>/(Under</a:t>
                      </a:r>
                      <a:r>
                        <a:rPr lang="en-US" sz="1400" b="1" u="none" strike="noStrike" dirty="0" smtClean="0">
                          <a:effectLst/>
                          <a:latin typeface="+mn-lt"/>
                        </a:rPr>
                        <a:t>)</a:t>
                      </a:r>
                    </a:p>
                    <a:p>
                      <a:pPr algn="ctr" fontAlgn="ctr"/>
                      <a:r>
                        <a:rPr lang="en-US" sz="1400" b="1" i="0" u="none" strike="noStrike" dirty="0" smtClean="0">
                          <a:solidFill>
                            <a:srgbClr val="000000"/>
                          </a:solidFill>
                          <a:effectLst/>
                          <a:latin typeface="+mn-lt"/>
                        </a:rPr>
                        <a:t>EOB Freeze</a:t>
                      </a:r>
                      <a:endParaRPr lang="en-US" sz="1400" b="1" i="0" u="none" strike="noStrike" dirty="0">
                        <a:solidFill>
                          <a:srgbClr val="000000"/>
                        </a:solidFill>
                        <a:effectLst/>
                        <a:latin typeface="+mn-lt"/>
                      </a:endParaRPr>
                    </a:p>
                  </a:txBody>
                  <a:tcPr marL="9525" marR="9525" marT="9525" marB="0" anchor="b"/>
                </a:tc>
                <a:tc>
                  <a:txBody>
                    <a:bodyPr/>
                    <a:lstStyle/>
                    <a:p>
                      <a:pPr algn="ctr" fontAlgn="ctr"/>
                      <a:r>
                        <a:rPr lang="en-US" sz="1400" b="1" u="none" strike="noStrike" dirty="0" smtClean="0">
                          <a:effectLst/>
                          <a:latin typeface="+mn-lt"/>
                        </a:rPr>
                        <a:t>Percent</a:t>
                      </a:r>
                    </a:p>
                    <a:p>
                      <a:pPr algn="ctr" fontAlgn="ctr"/>
                      <a:r>
                        <a:rPr lang="en-US" sz="1400" b="1" i="0" u="none" strike="noStrike" dirty="0" smtClean="0">
                          <a:solidFill>
                            <a:srgbClr val="000000"/>
                          </a:solidFill>
                          <a:effectLst/>
                          <a:latin typeface="+mn-lt"/>
                        </a:rPr>
                        <a:t>Change</a:t>
                      </a:r>
                      <a:endParaRPr lang="en-US" sz="1400" b="1"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671141025"/>
                  </a:ext>
                </a:extLst>
              </a:tr>
              <a:tr h="255493">
                <a:tc>
                  <a:txBody>
                    <a:bodyPr/>
                    <a:lstStyle/>
                    <a:p>
                      <a:pPr algn="l" fontAlgn="b"/>
                      <a:r>
                        <a:rPr lang="en-US" sz="1400" u="none" strike="noStrike" dirty="0">
                          <a:effectLst/>
                        </a:rPr>
                        <a:t>Executive</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202,177,419</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178,599,140</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(23,578,279)</a:t>
                      </a:r>
                    </a:p>
                  </a:txBody>
                  <a:tcPr marL="9525" marR="9525" marT="9525" marB="0" anchor="b"/>
                </a:tc>
                <a:tc>
                  <a:txBody>
                    <a:bodyPr/>
                    <a:lstStyle/>
                    <a:p>
                      <a:pPr marL="0" algn="r" defTabSz="914400" rtl="0" eaLnBrk="1" fontAlgn="t" latinLnBrk="0" hangingPunct="1"/>
                      <a:r>
                        <a:rPr lang="en-US" sz="1400" u="none" strike="noStrike" kern="1200" dirty="0" smtClean="0">
                          <a:solidFill>
                            <a:srgbClr val="FF0000"/>
                          </a:solidFill>
                          <a:effectLst/>
                          <a:latin typeface="+mn-lt"/>
                          <a:ea typeface="+mn-ea"/>
                          <a:cs typeface="+mn-cs"/>
                        </a:rPr>
                        <a:t>(11.66%)</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3562710753"/>
                  </a:ext>
                </a:extLst>
              </a:tr>
              <a:tr h="255493">
                <a:tc>
                  <a:txBody>
                    <a:bodyPr/>
                    <a:lstStyle/>
                    <a:p>
                      <a:pPr algn="l" fontAlgn="b"/>
                      <a:r>
                        <a:rPr lang="en-US" sz="1400" u="none" strike="noStrike">
                          <a:effectLst/>
                        </a:rPr>
                        <a:t>Veterans Affairs</a:t>
                      </a:r>
                      <a:endParaRPr lang="en-US" sz="1400" b="1" i="0" u="none" strike="noStrike">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13,106,602</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13,982,883</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876,281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6.69%</a:t>
                      </a:r>
                    </a:p>
                  </a:txBody>
                  <a:tcPr marL="9525" marR="9525" marT="9525" marB="0" anchor="b"/>
                </a:tc>
                <a:extLst>
                  <a:ext uri="{0D108BD9-81ED-4DB2-BD59-A6C34878D82A}">
                    <a16:rowId xmlns:a16="http://schemas.microsoft.com/office/drawing/2014/main" val="4024271740"/>
                  </a:ext>
                </a:extLst>
              </a:tr>
              <a:tr h="255493">
                <a:tc>
                  <a:txBody>
                    <a:bodyPr/>
                    <a:lstStyle/>
                    <a:p>
                      <a:pPr algn="l" fontAlgn="b"/>
                      <a:r>
                        <a:rPr lang="en-US" sz="1400" u="none" strike="noStrike" dirty="0">
                          <a:effectLst/>
                        </a:rPr>
                        <a:t>Secretary of State</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56,922,580</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63,663,715</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6,741,135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11.84%</a:t>
                      </a:r>
                    </a:p>
                  </a:txBody>
                  <a:tcPr marL="9525" marR="9525" marT="9525" marB="0" anchor="b"/>
                </a:tc>
                <a:extLst>
                  <a:ext uri="{0D108BD9-81ED-4DB2-BD59-A6C34878D82A}">
                    <a16:rowId xmlns:a16="http://schemas.microsoft.com/office/drawing/2014/main" val="1263352322"/>
                  </a:ext>
                </a:extLst>
              </a:tr>
              <a:tr h="255493">
                <a:tc>
                  <a:txBody>
                    <a:bodyPr/>
                    <a:lstStyle/>
                    <a:p>
                      <a:pPr algn="l" fontAlgn="b"/>
                      <a:r>
                        <a:rPr lang="en-US" sz="1400" u="none" strike="noStrike" dirty="0">
                          <a:effectLst/>
                        </a:rPr>
                        <a:t>Attorney General</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16,759,976</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15,332,745</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(1,427,231)</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a:t>
                      </a:r>
                      <a:r>
                        <a:rPr lang="en-US" sz="1400" u="none" strike="noStrike" kern="1200" dirty="0" smtClean="0">
                          <a:solidFill>
                            <a:srgbClr val="FF0000"/>
                          </a:solidFill>
                          <a:effectLst/>
                          <a:latin typeface="+mn-lt"/>
                          <a:ea typeface="+mn-ea"/>
                          <a:cs typeface="+mn-cs"/>
                        </a:rPr>
                        <a:t>8.52%)</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3399009324"/>
                  </a:ext>
                </a:extLst>
              </a:tr>
              <a:tr h="255493">
                <a:tc>
                  <a:txBody>
                    <a:bodyPr/>
                    <a:lstStyle/>
                    <a:p>
                      <a:pPr algn="l" fontAlgn="b"/>
                      <a:r>
                        <a:rPr lang="en-US" sz="1400" u="none" strike="noStrike" dirty="0">
                          <a:effectLst/>
                        </a:rPr>
                        <a:t>Lieutenant Governor</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1,094,165</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2,844,088</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1,749,923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159.93%</a:t>
                      </a:r>
                    </a:p>
                  </a:txBody>
                  <a:tcPr marL="9525" marR="9525" marT="9525" marB="0" anchor="b"/>
                </a:tc>
                <a:extLst>
                  <a:ext uri="{0D108BD9-81ED-4DB2-BD59-A6C34878D82A}">
                    <a16:rowId xmlns:a16="http://schemas.microsoft.com/office/drawing/2014/main" val="2125377279"/>
                  </a:ext>
                </a:extLst>
              </a:tr>
              <a:tr h="255493">
                <a:tc>
                  <a:txBody>
                    <a:bodyPr/>
                    <a:lstStyle/>
                    <a:p>
                      <a:pPr algn="l" fontAlgn="b"/>
                      <a:r>
                        <a:rPr lang="en-US" sz="1400" u="none" strike="noStrike">
                          <a:effectLst/>
                        </a:rPr>
                        <a:t>State Treasurer</a:t>
                      </a:r>
                      <a:endParaRPr lang="en-US" sz="1400" b="1" i="0" u="none" strike="noStrike">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90,000</a:t>
                      </a: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(90,000)</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a:t>
                      </a:r>
                      <a:r>
                        <a:rPr lang="en-US" sz="1400" u="none" strike="noStrike" kern="1200" dirty="0" smtClean="0">
                          <a:solidFill>
                            <a:srgbClr val="FF0000"/>
                          </a:solidFill>
                          <a:effectLst/>
                          <a:latin typeface="+mn-lt"/>
                          <a:ea typeface="+mn-ea"/>
                          <a:cs typeface="+mn-cs"/>
                        </a:rPr>
                        <a:t>100.00%)</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4223934158"/>
                  </a:ext>
                </a:extLst>
              </a:tr>
              <a:tr h="255493">
                <a:tc>
                  <a:txBody>
                    <a:bodyPr/>
                    <a:lstStyle/>
                    <a:p>
                      <a:pPr algn="l" fontAlgn="b"/>
                      <a:r>
                        <a:rPr lang="en-US" sz="1400" u="none" strike="noStrike" dirty="0">
                          <a:effectLst/>
                        </a:rPr>
                        <a:t>Public Service Commission</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 </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0.00%</a:t>
                      </a:r>
                    </a:p>
                  </a:txBody>
                  <a:tcPr marL="9525" marR="9525" marT="9525" marB="0" anchor="b"/>
                </a:tc>
                <a:extLst>
                  <a:ext uri="{0D108BD9-81ED-4DB2-BD59-A6C34878D82A}">
                    <a16:rowId xmlns:a16="http://schemas.microsoft.com/office/drawing/2014/main" val="2369389525"/>
                  </a:ext>
                </a:extLst>
              </a:tr>
              <a:tr h="255493">
                <a:tc>
                  <a:txBody>
                    <a:bodyPr/>
                    <a:lstStyle/>
                    <a:p>
                      <a:pPr algn="l" fontAlgn="b"/>
                      <a:r>
                        <a:rPr lang="en-US" sz="1400" u="none" strike="noStrike" dirty="0">
                          <a:effectLst/>
                        </a:rPr>
                        <a:t>Agriculture &amp; Forestry</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19,723,864</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24,140,486</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4,416,622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22.39%</a:t>
                      </a:r>
                    </a:p>
                  </a:txBody>
                  <a:tcPr marL="9525" marR="9525" marT="9525" marB="0" anchor="b"/>
                </a:tc>
                <a:extLst>
                  <a:ext uri="{0D108BD9-81ED-4DB2-BD59-A6C34878D82A}">
                    <a16:rowId xmlns:a16="http://schemas.microsoft.com/office/drawing/2014/main" val="934386149"/>
                  </a:ext>
                </a:extLst>
              </a:tr>
              <a:tr h="255493">
                <a:tc>
                  <a:txBody>
                    <a:bodyPr/>
                    <a:lstStyle/>
                    <a:p>
                      <a:pPr algn="l" fontAlgn="b"/>
                      <a:r>
                        <a:rPr lang="en-US" sz="1400" u="none" strike="noStrike" dirty="0">
                          <a:effectLst/>
                        </a:rPr>
                        <a:t>Commissioner of Insurance</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 </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0.00%</a:t>
                      </a:r>
                    </a:p>
                  </a:txBody>
                  <a:tcPr marL="9525" marR="9525" marT="9525" marB="0" anchor="b"/>
                </a:tc>
                <a:extLst>
                  <a:ext uri="{0D108BD9-81ED-4DB2-BD59-A6C34878D82A}">
                    <a16:rowId xmlns:a16="http://schemas.microsoft.com/office/drawing/2014/main" val="4102065148"/>
                  </a:ext>
                </a:extLst>
              </a:tr>
              <a:tr h="255493">
                <a:tc>
                  <a:txBody>
                    <a:bodyPr/>
                    <a:lstStyle/>
                    <a:p>
                      <a:pPr algn="l" fontAlgn="b"/>
                      <a:r>
                        <a:rPr lang="en-US" sz="1400" u="none" strike="noStrike">
                          <a:effectLst/>
                        </a:rPr>
                        <a:t>Economic Development</a:t>
                      </a:r>
                      <a:endParaRPr lang="en-US" sz="1400" b="1" i="0" u="none" strike="noStrike">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44,235,921</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38,545,648</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(5,690,273)</a:t>
                      </a:r>
                    </a:p>
                  </a:txBody>
                  <a:tcPr marL="9525" marR="9525" marT="9525" marB="0" anchor="b"/>
                </a:tc>
                <a:tc>
                  <a:txBody>
                    <a:bodyPr/>
                    <a:lstStyle/>
                    <a:p>
                      <a:pPr marL="0" algn="r" defTabSz="914400" rtl="0" eaLnBrk="1" fontAlgn="t" latinLnBrk="0" hangingPunct="1"/>
                      <a:r>
                        <a:rPr lang="en-US" sz="1400" u="none" strike="noStrike" kern="1200" dirty="0" smtClean="0">
                          <a:solidFill>
                            <a:srgbClr val="FF0000"/>
                          </a:solidFill>
                          <a:effectLst/>
                          <a:latin typeface="+mn-lt"/>
                          <a:ea typeface="+mn-ea"/>
                          <a:cs typeface="+mn-cs"/>
                        </a:rPr>
                        <a:t>(12.86%)</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2863073961"/>
                  </a:ext>
                </a:extLst>
              </a:tr>
              <a:tr h="255493">
                <a:tc>
                  <a:txBody>
                    <a:bodyPr/>
                    <a:lstStyle/>
                    <a:p>
                      <a:pPr algn="l" fontAlgn="b"/>
                      <a:r>
                        <a:rPr lang="en-US" sz="1400" u="none" strike="noStrike" dirty="0">
                          <a:effectLst/>
                        </a:rPr>
                        <a:t>Culture, Recreation &amp; Tourism</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35,815,256</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35,251,420</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(563,836)</a:t>
                      </a:r>
                    </a:p>
                  </a:txBody>
                  <a:tcPr marL="9525" marR="9525" marT="9525" marB="0" anchor="b"/>
                </a:tc>
                <a:tc>
                  <a:txBody>
                    <a:bodyPr/>
                    <a:lstStyle/>
                    <a:p>
                      <a:pPr marL="0" algn="r" defTabSz="914400" rtl="0" eaLnBrk="1" fontAlgn="t" latinLnBrk="0" hangingPunct="1"/>
                      <a:r>
                        <a:rPr lang="en-US" sz="1400" u="none" strike="noStrike" kern="1200" dirty="0" smtClean="0">
                          <a:solidFill>
                            <a:srgbClr val="FF0000"/>
                          </a:solidFill>
                          <a:effectLst/>
                          <a:latin typeface="+mn-lt"/>
                          <a:ea typeface="+mn-ea"/>
                          <a:cs typeface="+mn-cs"/>
                        </a:rPr>
                        <a:t>(1.57%)</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1956331956"/>
                  </a:ext>
                </a:extLst>
              </a:tr>
              <a:tr h="255493">
                <a:tc>
                  <a:txBody>
                    <a:bodyPr/>
                    <a:lstStyle/>
                    <a:p>
                      <a:pPr algn="l" fontAlgn="b"/>
                      <a:r>
                        <a:rPr lang="en-US" sz="1400" u="none" strike="noStrike">
                          <a:effectLst/>
                        </a:rPr>
                        <a:t>Transportation &amp; Development</a:t>
                      </a:r>
                      <a:endParaRPr lang="en-US" sz="1400" b="1" i="0" u="none" strike="noStrike">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16,150,000</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5,000,000</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(11,150,000)</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a:t>
                      </a:r>
                      <a:r>
                        <a:rPr lang="en-US" sz="1400" u="none" strike="noStrike" kern="1200" dirty="0" smtClean="0">
                          <a:solidFill>
                            <a:srgbClr val="FF0000"/>
                          </a:solidFill>
                          <a:effectLst/>
                          <a:latin typeface="+mn-lt"/>
                          <a:ea typeface="+mn-ea"/>
                          <a:cs typeface="+mn-cs"/>
                        </a:rPr>
                        <a:t>69.04%)</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1601250301"/>
                  </a:ext>
                </a:extLst>
              </a:tr>
              <a:tr h="255493">
                <a:tc>
                  <a:txBody>
                    <a:bodyPr/>
                    <a:lstStyle/>
                    <a:p>
                      <a:pPr algn="l" fontAlgn="b"/>
                      <a:r>
                        <a:rPr lang="en-US" sz="1400" u="none" strike="noStrike">
                          <a:effectLst/>
                        </a:rPr>
                        <a:t>Corrections Services</a:t>
                      </a:r>
                      <a:endParaRPr lang="en-US" sz="1400" b="1" i="0" u="none" strike="noStrike">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562,077,172</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629,648,552</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67,571,380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12.02%</a:t>
                      </a:r>
                    </a:p>
                  </a:txBody>
                  <a:tcPr marL="9525" marR="9525" marT="9525" marB="0" anchor="b"/>
                </a:tc>
                <a:extLst>
                  <a:ext uri="{0D108BD9-81ED-4DB2-BD59-A6C34878D82A}">
                    <a16:rowId xmlns:a16="http://schemas.microsoft.com/office/drawing/2014/main" val="1885681099"/>
                  </a:ext>
                </a:extLst>
              </a:tr>
              <a:tr h="255493">
                <a:tc>
                  <a:txBody>
                    <a:bodyPr/>
                    <a:lstStyle/>
                    <a:p>
                      <a:pPr algn="l" fontAlgn="b"/>
                      <a:r>
                        <a:rPr lang="en-US" sz="1400" u="none" strike="noStrike" dirty="0">
                          <a:effectLst/>
                        </a:rPr>
                        <a:t>Public Safety Services</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4,101,659</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2,894,000</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(1,207,659)</a:t>
                      </a:r>
                    </a:p>
                  </a:txBody>
                  <a:tcPr marL="9525" marR="9525" marT="9525" marB="0" anchor="b"/>
                </a:tc>
                <a:tc>
                  <a:txBody>
                    <a:bodyPr/>
                    <a:lstStyle/>
                    <a:p>
                      <a:pPr marL="0" algn="r" defTabSz="914400" rtl="0" eaLnBrk="1" fontAlgn="t" latinLnBrk="0" hangingPunct="1"/>
                      <a:r>
                        <a:rPr lang="en-US" sz="1400" u="none" strike="noStrike" kern="1200" dirty="0">
                          <a:solidFill>
                            <a:srgbClr val="FF0000"/>
                          </a:solidFill>
                          <a:effectLst/>
                          <a:latin typeface="+mn-lt"/>
                          <a:ea typeface="+mn-ea"/>
                          <a:cs typeface="+mn-cs"/>
                        </a:rPr>
                        <a:t>(</a:t>
                      </a:r>
                      <a:r>
                        <a:rPr lang="en-US" sz="1400" u="none" strike="noStrike" kern="1200" dirty="0" smtClean="0">
                          <a:solidFill>
                            <a:srgbClr val="FF0000"/>
                          </a:solidFill>
                          <a:effectLst/>
                          <a:latin typeface="+mn-lt"/>
                          <a:ea typeface="+mn-ea"/>
                          <a:cs typeface="+mn-cs"/>
                        </a:rPr>
                        <a:t>29.44%)</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4066399121"/>
                  </a:ext>
                </a:extLst>
              </a:tr>
              <a:tr h="255493">
                <a:tc>
                  <a:txBody>
                    <a:bodyPr/>
                    <a:lstStyle/>
                    <a:p>
                      <a:pPr algn="l" fontAlgn="b"/>
                      <a:r>
                        <a:rPr lang="en-US" sz="1400" u="none" strike="noStrike" dirty="0">
                          <a:effectLst/>
                        </a:rPr>
                        <a:t>Youth Services</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130,395,033</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138,368,190</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7,973,157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6.11%</a:t>
                      </a:r>
                    </a:p>
                  </a:txBody>
                  <a:tcPr marL="9525" marR="9525" marT="9525" marB="0" anchor="b"/>
                </a:tc>
                <a:extLst>
                  <a:ext uri="{0D108BD9-81ED-4DB2-BD59-A6C34878D82A}">
                    <a16:rowId xmlns:a16="http://schemas.microsoft.com/office/drawing/2014/main" val="221715609"/>
                  </a:ext>
                </a:extLst>
              </a:tr>
              <a:tr h="255493">
                <a:tc>
                  <a:txBody>
                    <a:bodyPr/>
                    <a:lstStyle/>
                    <a:p>
                      <a:pPr algn="l" fontAlgn="b"/>
                      <a:r>
                        <a:rPr lang="en-US" sz="1400" u="none" strike="noStrike" dirty="0">
                          <a:effectLst/>
                        </a:rPr>
                        <a:t>Health &amp; Hospitals</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2,349,184,553</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2,828,697,630</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479,513,077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20.41%</a:t>
                      </a:r>
                    </a:p>
                  </a:txBody>
                  <a:tcPr marL="9525" marR="9525" marT="9525" marB="0" anchor="b"/>
                </a:tc>
                <a:extLst>
                  <a:ext uri="{0D108BD9-81ED-4DB2-BD59-A6C34878D82A}">
                    <a16:rowId xmlns:a16="http://schemas.microsoft.com/office/drawing/2014/main" val="721863933"/>
                  </a:ext>
                </a:extLst>
              </a:tr>
              <a:tr h="255493">
                <a:tc>
                  <a:txBody>
                    <a:bodyPr/>
                    <a:lstStyle/>
                    <a:p>
                      <a:pPr algn="l" fontAlgn="b"/>
                      <a:r>
                        <a:rPr lang="en-US" sz="1400" u="none" strike="noStrike" dirty="0">
                          <a:effectLst/>
                        </a:rPr>
                        <a:t>Children &amp; Family Services</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223,588,005</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249,463,416</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25,875,411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11.57%</a:t>
                      </a:r>
                    </a:p>
                  </a:txBody>
                  <a:tcPr marL="9525" marR="9525" marT="9525" marB="0" anchor="b"/>
                </a:tc>
                <a:extLst>
                  <a:ext uri="{0D108BD9-81ED-4DB2-BD59-A6C34878D82A}">
                    <a16:rowId xmlns:a16="http://schemas.microsoft.com/office/drawing/2014/main" val="1096060472"/>
                  </a:ext>
                </a:extLst>
              </a:tr>
              <a:tr h="255493">
                <a:tc>
                  <a:txBody>
                    <a:bodyPr/>
                    <a:lstStyle/>
                    <a:p>
                      <a:pPr algn="l" fontAlgn="b"/>
                      <a:r>
                        <a:rPr lang="en-US" sz="1400" u="none" strike="noStrike" dirty="0">
                          <a:effectLst/>
                        </a:rPr>
                        <a:t>Natural Resources</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7,933,771</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10,584,407</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2,650,636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33.41%</a:t>
                      </a:r>
                    </a:p>
                  </a:txBody>
                  <a:tcPr marL="9525" marR="9525" marT="9525" marB="0" anchor="b"/>
                </a:tc>
                <a:extLst>
                  <a:ext uri="{0D108BD9-81ED-4DB2-BD59-A6C34878D82A}">
                    <a16:rowId xmlns:a16="http://schemas.microsoft.com/office/drawing/2014/main" val="2620040960"/>
                  </a:ext>
                </a:extLst>
              </a:tr>
              <a:tr h="255493">
                <a:tc>
                  <a:txBody>
                    <a:bodyPr/>
                    <a:lstStyle/>
                    <a:p>
                      <a:pPr algn="l" fontAlgn="b"/>
                      <a:r>
                        <a:rPr lang="en-US" sz="1400" u="none" strike="noStrike" dirty="0">
                          <a:effectLst/>
                        </a:rPr>
                        <a:t>Revenue</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smtClean="0">
                          <a:solidFill>
                            <a:schemeClr val="dk1"/>
                          </a:solidFill>
                          <a:effectLst/>
                          <a:latin typeface="+mn-lt"/>
                          <a:ea typeface="+mn-ea"/>
                          <a:cs typeface="+mn-cs"/>
                        </a:rPr>
                        <a:t>- </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0.00%</a:t>
                      </a:r>
                    </a:p>
                  </a:txBody>
                  <a:tcPr marL="9525" marR="9525" marT="9525" marB="0" anchor="b"/>
                </a:tc>
                <a:extLst>
                  <a:ext uri="{0D108BD9-81ED-4DB2-BD59-A6C34878D82A}">
                    <a16:rowId xmlns:a16="http://schemas.microsoft.com/office/drawing/2014/main" val="3066183870"/>
                  </a:ext>
                </a:extLst>
              </a:tr>
              <a:tr h="255493">
                <a:tc>
                  <a:txBody>
                    <a:bodyPr/>
                    <a:lstStyle/>
                    <a:p>
                      <a:pPr algn="l" fontAlgn="b"/>
                      <a:r>
                        <a:rPr lang="en-US" sz="1400" u="none" strike="noStrike" dirty="0">
                          <a:effectLst/>
                          <a:latin typeface="+mn-lt"/>
                        </a:rPr>
                        <a:t>Environmental Quality</a:t>
                      </a:r>
                      <a:endParaRPr lang="en-US" sz="1400" b="1" i="0" u="none" strike="noStrike" dirty="0">
                        <a:solidFill>
                          <a:srgbClr val="000000"/>
                        </a:solidFill>
                        <a:effectLst/>
                        <a:latin typeface="+mn-lt"/>
                      </a:endParaRP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3,529,624</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4,568,830</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1,039,206 </a:t>
                      </a:r>
                    </a:p>
                  </a:txBody>
                  <a:tcPr marL="9525" marR="9525" marT="9525" marB="0" anchor="b"/>
                </a:tc>
                <a:tc>
                  <a:txBody>
                    <a:bodyPr/>
                    <a:lstStyle/>
                    <a:p>
                      <a:pPr marL="0" algn="r" defTabSz="914400" rtl="0" eaLnBrk="1" fontAlgn="t" latinLnBrk="0" hangingPunct="1"/>
                      <a:r>
                        <a:rPr lang="en-US" sz="1400" u="none" strike="noStrike" kern="1200" dirty="0">
                          <a:solidFill>
                            <a:schemeClr val="dk1"/>
                          </a:solidFill>
                          <a:effectLst/>
                          <a:latin typeface="+mn-lt"/>
                          <a:ea typeface="+mn-ea"/>
                          <a:cs typeface="+mn-cs"/>
                        </a:rPr>
                        <a:t>29.44%</a:t>
                      </a:r>
                    </a:p>
                  </a:txBody>
                  <a:tcPr marL="9525" marR="9525" marT="9525" marB="0" anchor="b"/>
                </a:tc>
                <a:extLst>
                  <a:ext uri="{0D108BD9-81ED-4DB2-BD59-A6C34878D82A}">
                    <a16:rowId xmlns:a16="http://schemas.microsoft.com/office/drawing/2014/main" val="3781101616"/>
                  </a:ext>
                </a:extLst>
              </a:tr>
            </a:tbl>
          </a:graphicData>
        </a:graphic>
      </p:graphicFrame>
      <p:sp>
        <p:nvSpPr>
          <p:cNvPr id="3" name="Slide Number Placeholder 2"/>
          <p:cNvSpPr>
            <a:spLocks noGrp="1"/>
          </p:cNvSpPr>
          <p:nvPr>
            <p:ph type="sldNum" sz="quarter" idx="12"/>
          </p:nvPr>
        </p:nvSpPr>
        <p:spPr>
          <a:xfrm>
            <a:off x="8997104" y="6356349"/>
            <a:ext cx="2743200" cy="365125"/>
          </a:xfrm>
        </p:spPr>
        <p:txBody>
          <a:bodyPr/>
          <a:lstStyle/>
          <a:p>
            <a:fld id="{86155048-FA92-4756-BB50-535DA19E3584}" type="slidenum">
              <a:rPr lang="en-US" smtClean="0"/>
              <a:pPr/>
              <a:t>53</a:t>
            </a:fld>
            <a:endParaRPr lang="en-US" dirty="0"/>
          </a:p>
        </p:txBody>
      </p:sp>
    </p:spTree>
    <p:extLst>
      <p:ext uri="{BB962C8B-B14F-4D97-AF65-F5344CB8AC3E}">
        <p14:creationId xmlns:p14="http://schemas.microsoft.com/office/powerpoint/2010/main" val="3520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6155048-FA92-4756-BB50-535DA19E3584}" type="slidenum">
              <a:rPr lang="en-US" smtClean="0"/>
              <a:pPr/>
              <a:t>54</a:t>
            </a:fld>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3303381241"/>
              </p:ext>
            </p:extLst>
          </p:nvPr>
        </p:nvGraphicFramePr>
        <p:xfrm>
          <a:off x="649887" y="258524"/>
          <a:ext cx="10515600" cy="6291929"/>
        </p:xfrm>
        <a:graphic>
          <a:graphicData uri="http://schemas.openxmlformats.org/drawingml/2006/table">
            <a:tbl>
              <a:tblPr firstRow="1" bandRow="1">
                <a:tableStyleId>{5C22544A-7EE6-4342-B048-85BDC9FD1C3A}</a:tableStyleId>
              </a:tblPr>
              <a:tblGrid>
                <a:gridCol w="2781693">
                  <a:extLst>
                    <a:ext uri="{9D8B030D-6E8A-4147-A177-3AD203B41FA5}">
                      <a16:colId xmlns:a16="http://schemas.microsoft.com/office/drawing/2014/main" val="2456694204"/>
                    </a:ext>
                  </a:extLst>
                </a:gridCol>
                <a:gridCol w="1885361">
                  <a:extLst>
                    <a:ext uri="{9D8B030D-6E8A-4147-A177-3AD203B41FA5}">
                      <a16:colId xmlns:a16="http://schemas.microsoft.com/office/drawing/2014/main" val="314221465"/>
                    </a:ext>
                  </a:extLst>
                </a:gridCol>
                <a:gridCol w="1998482">
                  <a:extLst>
                    <a:ext uri="{9D8B030D-6E8A-4147-A177-3AD203B41FA5}">
                      <a16:colId xmlns:a16="http://schemas.microsoft.com/office/drawing/2014/main" val="1685590148"/>
                    </a:ext>
                  </a:extLst>
                </a:gridCol>
                <a:gridCol w="1951348">
                  <a:extLst>
                    <a:ext uri="{9D8B030D-6E8A-4147-A177-3AD203B41FA5}">
                      <a16:colId xmlns:a16="http://schemas.microsoft.com/office/drawing/2014/main" val="725068853"/>
                    </a:ext>
                  </a:extLst>
                </a:gridCol>
                <a:gridCol w="1898716">
                  <a:extLst>
                    <a:ext uri="{9D8B030D-6E8A-4147-A177-3AD203B41FA5}">
                      <a16:colId xmlns:a16="http://schemas.microsoft.com/office/drawing/2014/main" val="209049063"/>
                    </a:ext>
                  </a:extLst>
                </a:gridCol>
              </a:tblGrid>
              <a:tr h="367748">
                <a:tc gridSpan="5">
                  <a:txBody>
                    <a:bodyPr/>
                    <a:lstStyle/>
                    <a:p>
                      <a:pPr algn="ctr" fontAlgn="b"/>
                      <a:r>
                        <a:rPr lang="en-US" sz="1800" u="none" strike="noStrike" dirty="0">
                          <a:effectLst/>
                        </a:rPr>
                        <a:t>Comparison of State General Fund at EOB Freeze to Recommended</a:t>
                      </a:r>
                      <a:endParaRPr lang="en-US" sz="1800" b="1" i="0" u="none" strike="noStrike" dirty="0">
                        <a:solidFill>
                          <a:srgbClr val="000000"/>
                        </a:solidFill>
                        <a:effectLst/>
                        <a:latin typeface="Arial" panose="020B0604020202020204" pitchFamily="34" charset="0"/>
                      </a:endParaRPr>
                    </a:p>
                  </a:txBody>
                  <a:tcPr marL="9525" marR="9525" marT="9525" marB="0" anchor="b"/>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extLst>
                  <a:ext uri="{0D108BD9-81ED-4DB2-BD59-A6C34878D82A}">
                    <a16:rowId xmlns:a16="http://schemas.microsoft.com/office/drawing/2014/main" val="3285842154"/>
                  </a:ext>
                </a:extLst>
              </a:tr>
              <a:tr h="269842">
                <a:tc gridSpan="5">
                  <a:txBody>
                    <a:bodyPr/>
                    <a:lstStyle/>
                    <a:p>
                      <a:pPr algn="ctr" fontAlgn="ctr"/>
                      <a:r>
                        <a:rPr lang="en-US" sz="1400" u="none" strike="noStrike" dirty="0">
                          <a:effectLst/>
                        </a:rPr>
                        <a:t>(Exclusive of Contingencies and Inclusive of Double Counts)</a:t>
                      </a:r>
                      <a:endParaRPr lang="en-US" sz="14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extLst>
                  <a:ext uri="{0D108BD9-81ED-4DB2-BD59-A6C34878D82A}">
                    <a16:rowId xmlns:a16="http://schemas.microsoft.com/office/drawing/2014/main" val="1172346625"/>
                  </a:ext>
                </a:extLst>
              </a:tr>
              <a:tr h="697016">
                <a:tc>
                  <a:txBody>
                    <a:bodyPr/>
                    <a:lstStyle/>
                    <a:p>
                      <a:pPr algn="l" fontAlgn="b"/>
                      <a:r>
                        <a:rPr lang="en-US" sz="1400" b="1" i="0" u="none" strike="noStrike" dirty="0" smtClean="0">
                          <a:solidFill>
                            <a:srgbClr val="000000"/>
                          </a:solidFill>
                          <a:effectLst/>
                          <a:latin typeface="+mn-lt"/>
                        </a:rPr>
                        <a:t>Department Name</a:t>
                      </a:r>
                      <a:endParaRPr lang="en-US" sz="1400" b="1" i="0" u="none" strike="noStrike" dirty="0">
                        <a:solidFill>
                          <a:srgbClr val="000000"/>
                        </a:solidFill>
                        <a:effectLst/>
                        <a:latin typeface="+mn-lt"/>
                      </a:endParaRPr>
                    </a:p>
                  </a:txBody>
                  <a:tcPr marL="9525" marR="9525" marT="9525" marB="0" anchor="b"/>
                </a:tc>
                <a:tc>
                  <a:txBody>
                    <a:bodyPr/>
                    <a:lstStyle/>
                    <a:p>
                      <a:pPr algn="ctr" fontAlgn="ctr"/>
                      <a:r>
                        <a:rPr lang="en-US" sz="1400" b="1" u="none" strike="noStrike" dirty="0">
                          <a:effectLst/>
                          <a:latin typeface="+mn-lt"/>
                        </a:rPr>
                        <a:t>EOB </a:t>
                      </a:r>
                      <a:r>
                        <a:rPr lang="en-US" sz="1400" b="1" u="none" strike="noStrike" dirty="0" smtClean="0">
                          <a:effectLst/>
                          <a:latin typeface="+mn-lt"/>
                        </a:rPr>
                        <a:t>Freeze</a:t>
                      </a:r>
                    </a:p>
                    <a:p>
                      <a:pPr algn="ctr" fontAlgn="ctr"/>
                      <a:r>
                        <a:rPr lang="en-US" sz="1400" b="1" i="0" u="none" strike="noStrike" dirty="0" smtClean="0">
                          <a:solidFill>
                            <a:srgbClr val="000000"/>
                          </a:solidFill>
                          <a:effectLst/>
                          <a:latin typeface="+mn-lt"/>
                        </a:rPr>
                        <a:t>12/1/2020</a:t>
                      </a:r>
                      <a:endParaRPr lang="en-US" sz="1400" b="1" i="0" u="none" strike="noStrike" dirty="0">
                        <a:solidFill>
                          <a:srgbClr val="000000"/>
                        </a:solidFill>
                        <a:effectLst/>
                        <a:latin typeface="+mn-lt"/>
                      </a:endParaRPr>
                    </a:p>
                  </a:txBody>
                  <a:tcPr marL="9525" marR="9525" marT="9525" marB="0" anchor="b"/>
                </a:tc>
                <a:tc>
                  <a:txBody>
                    <a:bodyPr/>
                    <a:lstStyle/>
                    <a:p>
                      <a:pPr algn="ctr" fontAlgn="ctr"/>
                      <a:r>
                        <a:rPr lang="en-US" sz="1400" b="1" u="none" strike="noStrike" dirty="0" smtClean="0">
                          <a:effectLst/>
                          <a:latin typeface="+mn-lt"/>
                        </a:rPr>
                        <a:t>Executive</a:t>
                      </a:r>
                    </a:p>
                    <a:p>
                      <a:pPr algn="ctr" fontAlgn="ctr"/>
                      <a:r>
                        <a:rPr lang="en-US" sz="1400" b="1" i="0" u="none" strike="noStrike" dirty="0" smtClean="0">
                          <a:solidFill>
                            <a:srgbClr val="000000"/>
                          </a:solidFill>
                          <a:effectLst/>
                          <a:latin typeface="+mn-lt"/>
                        </a:rPr>
                        <a:t>Budget</a:t>
                      </a:r>
                      <a:endParaRPr lang="en-US" sz="1400" b="1" i="0" u="none" strike="noStrike" dirty="0">
                        <a:solidFill>
                          <a:srgbClr val="000000"/>
                        </a:solidFill>
                        <a:effectLst/>
                        <a:latin typeface="+mn-lt"/>
                      </a:endParaRPr>
                    </a:p>
                  </a:txBody>
                  <a:tcPr marL="9525" marR="9525" marT="9525" marB="0" anchor="b"/>
                </a:tc>
                <a:tc>
                  <a:txBody>
                    <a:bodyPr/>
                    <a:lstStyle/>
                    <a:p>
                      <a:pPr algn="ctr" fontAlgn="ctr"/>
                      <a:r>
                        <a:rPr lang="en-US" sz="1400" b="1" u="none" strike="noStrike" dirty="0" smtClean="0">
                          <a:effectLst/>
                          <a:latin typeface="+mn-lt"/>
                        </a:rPr>
                        <a:t>Recommended</a:t>
                      </a:r>
                    </a:p>
                    <a:p>
                      <a:pPr algn="ctr" fontAlgn="ctr"/>
                      <a:r>
                        <a:rPr lang="en-US" sz="1400" b="1" u="none" strike="noStrike" dirty="0" smtClean="0">
                          <a:effectLst/>
                          <a:latin typeface="+mn-lt"/>
                        </a:rPr>
                        <a:t>Over</a:t>
                      </a:r>
                      <a:r>
                        <a:rPr lang="en-US" sz="1400" b="1" u="none" strike="noStrike" dirty="0">
                          <a:effectLst/>
                          <a:latin typeface="+mn-lt"/>
                        </a:rPr>
                        <a:t>/(Under</a:t>
                      </a:r>
                      <a:r>
                        <a:rPr lang="en-US" sz="1400" b="1" u="none" strike="noStrike" dirty="0" smtClean="0">
                          <a:effectLst/>
                          <a:latin typeface="+mn-lt"/>
                        </a:rPr>
                        <a:t>)</a:t>
                      </a:r>
                    </a:p>
                    <a:p>
                      <a:pPr algn="ctr" fontAlgn="ctr"/>
                      <a:r>
                        <a:rPr lang="en-US" sz="1400" b="1" i="0" u="none" strike="noStrike" dirty="0" smtClean="0">
                          <a:solidFill>
                            <a:srgbClr val="000000"/>
                          </a:solidFill>
                          <a:effectLst/>
                          <a:latin typeface="+mn-lt"/>
                        </a:rPr>
                        <a:t>EOB Freeze</a:t>
                      </a:r>
                      <a:endParaRPr lang="en-US" sz="1400" b="1" i="0" u="none" strike="noStrike" dirty="0">
                        <a:solidFill>
                          <a:srgbClr val="000000"/>
                        </a:solidFill>
                        <a:effectLst/>
                        <a:latin typeface="+mn-lt"/>
                      </a:endParaRPr>
                    </a:p>
                  </a:txBody>
                  <a:tcPr marL="9525" marR="9525" marT="9525" marB="0" anchor="b"/>
                </a:tc>
                <a:tc>
                  <a:txBody>
                    <a:bodyPr/>
                    <a:lstStyle/>
                    <a:p>
                      <a:pPr algn="ctr" fontAlgn="ctr"/>
                      <a:r>
                        <a:rPr lang="en-US" sz="1400" b="1" u="none" strike="noStrike" dirty="0" smtClean="0">
                          <a:effectLst/>
                          <a:latin typeface="+mn-lt"/>
                        </a:rPr>
                        <a:t>Percent</a:t>
                      </a:r>
                    </a:p>
                    <a:p>
                      <a:pPr algn="ctr" fontAlgn="ctr"/>
                      <a:r>
                        <a:rPr lang="en-US" sz="1400" b="1" i="0" u="none" strike="noStrike" dirty="0" smtClean="0">
                          <a:solidFill>
                            <a:srgbClr val="000000"/>
                          </a:solidFill>
                          <a:effectLst/>
                          <a:latin typeface="+mn-lt"/>
                        </a:rPr>
                        <a:t>Change</a:t>
                      </a:r>
                      <a:endParaRPr lang="en-US" sz="1400" b="1"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671141025"/>
                  </a:ext>
                </a:extLst>
              </a:tr>
              <a:tr h="269842">
                <a:tc>
                  <a:txBody>
                    <a:bodyPr/>
                    <a:lstStyle/>
                    <a:p>
                      <a:pPr algn="l" fontAlgn="b"/>
                      <a:r>
                        <a:rPr lang="en-US" sz="1400" u="none" strike="noStrike" dirty="0">
                          <a:effectLst/>
                          <a:latin typeface="+mn-lt"/>
                        </a:rPr>
                        <a:t>Workforce Commission</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9,595,933</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10,595,933</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1,000,000 </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10.42%</a:t>
                      </a:r>
                    </a:p>
                  </a:txBody>
                  <a:tcPr marL="9525" marR="9525" marT="9525" marB="0" anchor="b"/>
                </a:tc>
                <a:extLst>
                  <a:ext uri="{0D108BD9-81ED-4DB2-BD59-A6C34878D82A}">
                    <a16:rowId xmlns:a16="http://schemas.microsoft.com/office/drawing/2014/main" val="4024271740"/>
                  </a:ext>
                </a:extLst>
              </a:tr>
              <a:tr h="269842">
                <a:tc>
                  <a:txBody>
                    <a:bodyPr/>
                    <a:lstStyle/>
                    <a:p>
                      <a:pPr algn="l" fontAlgn="b"/>
                      <a:r>
                        <a:rPr lang="en-US" sz="1400" u="none" strike="noStrike" dirty="0">
                          <a:effectLst/>
                          <a:latin typeface="+mn-lt"/>
                        </a:rPr>
                        <a:t>Wildlife &amp; Fisheries</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295,000</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8,350,000</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8,055,000 </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2730.51%</a:t>
                      </a:r>
                    </a:p>
                  </a:txBody>
                  <a:tcPr marL="9525" marR="9525" marT="9525" marB="0" anchor="b"/>
                </a:tc>
                <a:extLst>
                  <a:ext uri="{0D108BD9-81ED-4DB2-BD59-A6C34878D82A}">
                    <a16:rowId xmlns:a16="http://schemas.microsoft.com/office/drawing/2014/main" val="1263352322"/>
                  </a:ext>
                </a:extLst>
              </a:tr>
              <a:tr h="269842">
                <a:tc>
                  <a:txBody>
                    <a:bodyPr/>
                    <a:lstStyle/>
                    <a:p>
                      <a:pPr algn="l" fontAlgn="b"/>
                      <a:r>
                        <a:rPr lang="en-US" sz="1400" u="none" strike="noStrike" dirty="0">
                          <a:effectLst/>
                          <a:latin typeface="+mn-lt"/>
                        </a:rPr>
                        <a:t>Civil Service</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6,146,574</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6,818,368</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671,794 </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10.93%</a:t>
                      </a:r>
                    </a:p>
                  </a:txBody>
                  <a:tcPr marL="9525" marR="9525" marT="9525" marB="0" anchor="b"/>
                </a:tc>
                <a:extLst>
                  <a:ext uri="{0D108BD9-81ED-4DB2-BD59-A6C34878D82A}">
                    <a16:rowId xmlns:a16="http://schemas.microsoft.com/office/drawing/2014/main" val="3399009324"/>
                  </a:ext>
                </a:extLst>
              </a:tr>
              <a:tr h="269842">
                <a:tc>
                  <a:txBody>
                    <a:bodyPr/>
                    <a:lstStyle/>
                    <a:p>
                      <a:pPr algn="l" fontAlgn="b"/>
                      <a:r>
                        <a:rPr lang="en-US" sz="1400" u="none" strike="noStrike" dirty="0">
                          <a:effectLst/>
                          <a:latin typeface="+mn-lt"/>
                        </a:rPr>
                        <a:t>Retirement Systems</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lang="en-US" sz="1400" u="none" strike="noStrike" kern="1200" dirty="0" smtClean="0">
                          <a:solidFill>
                            <a:schemeClr val="dk1"/>
                          </a:solidFill>
                          <a:effectLst/>
                          <a:latin typeface="+mn-lt"/>
                          <a:ea typeface="+mn-ea"/>
                          <a:cs typeface="+mn-cs"/>
                        </a:rPr>
                        <a:t>-</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lang="en-US" sz="1400" u="none" strike="noStrike" kern="1200" dirty="0" smtClean="0">
                          <a:solidFill>
                            <a:schemeClr val="dk1"/>
                          </a:solidFill>
                          <a:effectLst/>
                          <a:latin typeface="+mn-lt"/>
                          <a:ea typeface="+mn-ea"/>
                          <a:cs typeface="+mn-cs"/>
                        </a:rPr>
                        <a:t>- </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0.00%</a:t>
                      </a:r>
                    </a:p>
                  </a:txBody>
                  <a:tcPr marL="9525" marR="9525" marT="9525" marB="0" anchor="b"/>
                </a:tc>
                <a:extLst>
                  <a:ext uri="{0D108BD9-81ED-4DB2-BD59-A6C34878D82A}">
                    <a16:rowId xmlns:a16="http://schemas.microsoft.com/office/drawing/2014/main" val="2125377279"/>
                  </a:ext>
                </a:extLst>
              </a:tr>
              <a:tr h="269842">
                <a:tc>
                  <a:txBody>
                    <a:bodyPr/>
                    <a:lstStyle/>
                    <a:p>
                      <a:pPr algn="l" fontAlgn="b"/>
                      <a:r>
                        <a:rPr lang="en-US" sz="1400" u="none" strike="noStrike" dirty="0">
                          <a:effectLst/>
                          <a:latin typeface="+mn-lt"/>
                        </a:rPr>
                        <a:t>Higher Education</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1,174,941,971</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1,250,587,272</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75,645,301 </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6.44%</a:t>
                      </a:r>
                    </a:p>
                  </a:txBody>
                  <a:tcPr marL="9525" marR="9525" marT="9525" marB="0" anchor="b"/>
                </a:tc>
                <a:extLst>
                  <a:ext uri="{0D108BD9-81ED-4DB2-BD59-A6C34878D82A}">
                    <a16:rowId xmlns:a16="http://schemas.microsoft.com/office/drawing/2014/main" val="4223934158"/>
                  </a:ext>
                </a:extLst>
              </a:tr>
              <a:tr h="269842">
                <a:tc>
                  <a:txBody>
                    <a:bodyPr/>
                    <a:lstStyle/>
                    <a:p>
                      <a:pPr algn="l" fontAlgn="b"/>
                      <a:r>
                        <a:rPr lang="en-US" sz="1400" u="none" strike="noStrike" dirty="0">
                          <a:effectLst/>
                          <a:latin typeface="+mn-lt"/>
                        </a:rPr>
                        <a:t>Other Education</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57,325,844</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58,278,646</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952,802 </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1.66%</a:t>
                      </a:r>
                    </a:p>
                  </a:txBody>
                  <a:tcPr marL="9525" marR="9525" marT="9525" marB="0" anchor="b"/>
                </a:tc>
                <a:extLst>
                  <a:ext uri="{0D108BD9-81ED-4DB2-BD59-A6C34878D82A}">
                    <a16:rowId xmlns:a16="http://schemas.microsoft.com/office/drawing/2014/main" val="2369389525"/>
                  </a:ext>
                </a:extLst>
              </a:tr>
              <a:tr h="269842">
                <a:tc>
                  <a:txBody>
                    <a:bodyPr/>
                    <a:lstStyle/>
                    <a:p>
                      <a:pPr algn="l" fontAlgn="b"/>
                      <a:r>
                        <a:rPr lang="en-US" sz="1400" u="none" strike="noStrike" dirty="0">
                          <a:effectLst/>
                          <a:latin typeface="+mn-lt"/>
                        </a:rPr>
                        <a:t>Dept. of Education</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3,660,845,184</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3,933,285,471</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272,440,287 </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7.44%</a:t>
                      </a:r>
                    </a:p>
                  </a:txBody>
                  <a:tcPr marL="9525" marR="9525" marT="9525" marB="0" anchor="b"/>
                </a:tc>
                <a:extLst>
                  <a:ext uri="{0D108BD9-81ED-4DB2-BD59-A6C34878D82A}">
                    <a16:rowId xmlns:a16="http://schemas.microsoft.com/office/drawing/2014/main" val="934386149"/>
                  </a:ext>
                </a:extLst>
              </a:tr>
              <a:tr h="269842">
                <a:tc>
                  <a:txBody>
                    <a:bodyPr/>
                    <a:lstStyle/>
                    <a:p>
                      <a:pPr algn="l" fontAlgn="b"/>
                      <a:r>
                        <a:rPr lang="en-US" sz="1400" u="none" strike="noStrike" dirty="0">
                          <a:effectLst/>
                          <a:latin typeface="+mn-lt"/>
                        </a:rPr>
                        <a:t>Health Care Services Division</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24,983,780</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25,530,111</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546,331 </a:t>
                      </a: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2.19%</a:t>
                      </a:r>
                    </a:p>
                  </a:txBody>
                  <a:tcPr marL="9525" marR="9525" marT="9525" marB="0" anchor="b"/>
                </a:tc>
                <a:extLst>
                  <a:ext uri="{0D108BD9-81ED-4DB2-BD59-A6C34878D82A}">
                    <a16:rowId xmlns:a16="http://schemas.microsoft.com/office/drawing/2014/main" val="4102065148"/>
                  </a:ext>
                </a:extLst>
              </a:tr>
              <a:tr h="269842">
                <a:tc>
                  <a:txBody>
                    <a:bodyPr/>
                    <a:lstStyle/>
                    <a:p>
                      <a:pPr algn="l" fontAlgn="b"/>
                      <a:r>
                        <a:rPr lang="en-US" sz="1400" u="none" strike="noStrike" dirty="0">
                          <a:effectLst/>
                          <a:latin typeface="+mn-lt"/>
                        </a:rPr>
                        <a:t>Other Requirements</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u="none" strike="noStrike" kern="1200" dirty="0">
                          <a:solidFill>
                            <a:schemeClr val="dk1"/>
                          </a:solidFill>
                          <a:effectLst/>
                          <a:latin typeface="+mn-lt"/>
                          <a:ea typeface="+mn-ea"/>
                          <a:cs typeface="+mn-cs"/>
                        </a:rPr>
                        <a:t>639,619,047</a:t>
                      </a:r>
                    </a:p>
                  </a:txBody>
                  <a:tcPr marL="9525" marR="9525" marT="9525" marB="0" anchor="b"/>
                </a:tc>
                <a:tc>
                  <a:txBody>
                    <a:bodyPr/>
                    <a:lstStyle/>
                    <a:p>
                      <a:pPr algn="r" fontAlgn="b"/>
                      <a:r>
                        <a:rPr lang="en-US" sz="1400" u="none" strike="noStrike" kern="1200" dirty="0" smtClean="0">
                          <a:solidFill>
                            <a:schemeClr val="dk1"/>
                          </a:solidFill>
                          <a:effectLst/>
                          <a:latin typeface="+mn-lt"/>
                          <a:ea typeface="+mn-ea"/>
                          <a:cs typeface="+mn-cs"/>
                        </a:rPr>
                        <a:t>628,514,802</a:t>
                      </a:r>
                      <a:endParaRPr lang="en-US" sz="14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lang="en-US" sz="1400" u="none" strike="noStrike" kern="1200" dirty="0">
                          <a:solidFill>
                            <a:srgbClr val="FF0000"/>
                          </a:solidFill>
                          <a:effectLst/>
                          <a:latin typeface="+mn-lt"/>
                          <a:ea typeface="+mn-ea"/>
                          <a:cs typeface="+mn-cs"/>
                        </a:rPr>
                        <a:t>(11,123,701)</a:t>
                      </a:r>
                    </a:p>
                  </a:txBody>
                  <a:tcPr marL="9525" marR="9525" marT="9525" marB="0" anchor="b"/>
                </a:tc>
                <a:tc>
                  <a:txBody>
                    <a:bodyPr/>
                    <a:lstStyle/>
                    <a:p>
                      <a:pPr algn="r" fontAlgn="b"/>
                      <a:r>
                        <a:rPr lang="en-US" sz="1400" u="none" strike="noStrike" kern="1200" dirty="0" smtClean="0">
                          <a:solidFill>
                            <a:srgbClr val="FF0000"/>
                          </a:solidFill>
                          <a:effectLst/>
                          <a:latin typeface="+mn-lt"/>
                          <a:ea typeface="+mn-ea"/>
                          <a:cs typeface="+mn-cs"/>
                        </a:rPr>
                        <a:t>(1.74%)</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2863073961"/>
                  </a:ext>
                </a:extLst>
              </a:tr>
              <a:tr h="269842">
                <a:tc>
                  <a:txBody>
                    <a:bodyPr/>
                    <a:lstStyle/>
                    <a:p>
                      <a:pPr algn="l" fontAlgn="b"/>
                      <a:r>
                        <a:rPr lang="en-US" sz="1400" b="1" u="none" strike="noStrike" dirty="0">
                          <a:effectLst/>
                          <a:latin typeface="+mn-lt"/>
                        </a:rPr>
                        <a:t>General App. Bill</a:t>
                      </a:r>
                      <a:endParaRPr lang="en-US" sz="1400" b="1" i="0" u="none" strike="noStrike" dirty="0">
                        <a:solidFill>
                          <a:srgbClr val="000000"/>
                        </a:solidFill>
                        <a:effectLst/>
                        <a:latin typeface="+mn-lt"/>
                      </a:endParaRPr>
                    </a:p>
                  </a:txBody>
                  <a:tcPr marL="9525" marR="9525" marT="9525" marB="0" anchor="b">
                    <a:solidFill>
                      <a:schemeClr val="bg2">
                        <a:lumMod val="90000"/>
                      </a:schemeClr>
                    </a:solidFill>
                  </a:tcPr>
                </a:tc>
                <a:tc>
                  <a:txBody>
                    <a:bodyPr/>
                    <a:lstStyle/>
                    <a:p>
                      <a:pPr algn="r" fontAlgn="b"/>
                      <a:r>
                        <a:rPr lang="en-US" sz="1400" b="1" u="none" strike="noStrike" kern="1200" dirty="0" smtClean="0">
                          <a:solidFill>
                            <a:schemeClr val="dk1"/>
                          </a:solidFill>
                          <a:effectLst/>
                          <a:latin typeface="+mn-lt"/>
                          <a:ea typeface="+mn-ea"/>
                          <a:cs typeface="+mn-cs"/>
                        </a:rPr>
                        <a:t>$9,260,638,933</a:t>
                      </a:r>
                      <a:endParaRPr lang="en-US" sz="1400" b="1" u="none" strike="noStrike" kern="1200" dirty="0">
                        <a:solidFill>
                          <a:schemeClr val="dk1"/>
                        </a:solidFill>
                        <a:effectLst/>
                        <a:latin typeface="+mn-lt"/>
                        <a:ea typeface="+mn-ea"/>
                        <a:cs typeface="+mn-cs"/>
                      </a:endParaRPr>
                    </a:p>
                  </a:txBody>
                  <a:tcPr marL="9525" marR="9525" marT="9525" marB="0" anchor="b">
                    <a:solidFill>
                      <a:schemeClr val="bg2">
                        <a:lumMod val="90000"/>
                      </a:schemeClr>
                    </a:solidFill>
                  </a:tcPr>
                </a:tc>
                <a:tc>
                  <a:txBody>
                    <a:bodyPr/>
                    <a:lstStyle/>
                    <a:p>
                      <a:pPr algn="r" fontAlgn="b"/>
                      <a:r>
                        <a:rPr lang="en-US" sz="1400" b="1" u="none" strike="noStrike" kern="1200" dirty="0" smtClean="0">
                          <a:solidFill>
                            <a:schemeClr val="dk1"/>
                          </a:solidFill>
                          <a:effectLst/>
                          <a:latin typeface="+mn-lt"/>
                          <a:ea typeface="+mn-ea"/>
                          <a:cs typeface="+mn-cs"/>
                        </a:rPr>
                        <a:t>$10,163,545,753</a:t>
                      </a:r>
                      <a:endParaRPr lang="en-US" sz="1400" b="1" u="none" strike="noStrike" kern="1200" dirty="0">
                        <a:solidFill>
                          <a:schemeClr val="dk1"/>
                        </a:solidFill>
                        <a:effectLst/>
                        <a:latin typeface="+mn-lt"/>
                        <a:ea typeface="+mn-ea"/>
                        <a:cs typeface="+mn-cs"/>
                      </a:endParaRPr>
                    </a:p>
                  </a:txBody>
                  <a:tcPr marL="9525" marR="9525" marT="9525" marB="0" anchor="b">
                    <a:solidFill>
                      <a:schemeClr val="bg2">
                        <a:lumMod val="90000"/>
                      </a:schemeClr>
                    </a:solidFill>
                  </a:tcPr>
                </a:tc>
                <a:tc>
                  <a:txBody>
                    <a:bodyPr/>
                    <a:lstStyle/>
                    <a:p>
                      <a:pPr algn="r" fontAlgn="b"/>
                      <a:r>
                        <a:rPr lang="en-US" sz="1400" b="1" u="none" strike="noStrike" kern="1200" dirty="0" smtClean="0">
                          <a:solidFill>
                            <a:schemeClr val="dk1"/>
                          </a:solidFill>
                          <a:effectLst/>
                          <a:latin typeface="+mn-lt"/>
                          <a:ea typeface="+mn-ea"/>
                          <a:cs typeface="+mn-cs"/>
                        </a:rPr>
                        <a:t>$902,887,364</a:t>
                      </a:r>
                      <a:endParaRPr lang="en-US" sz="1400" b="1" u="none" strike="noStrike" kern="1200" dirty="0">
                        <a:solidFill>
                          <a:schemeClr val="dk1"/>
                        </a:solidFill>
                        <a:effectLst/>
                        <a:latin typeface="+mn-lt"/>
                        <a:ea typeface="+mn-ea"/>
                        <a:cs typeface="+mn-cs"/>
                      </a:endParaRPr>
                    </a:p>
                  </a:txBody>
                  <a:tcPr marL="9525" marR="9525" marT="9525" marB="0" anchor="b">
                    <a:solidFill>
                      <a:schemeClr val="bg2">
                        <a:lumMod val="90000"/>
                      </a:schemeClr>
                    </a:solidFill>
                  </a:tcPr>
                </a:tc>
                <a:tc>
                  <a:txBody>
                    <a:bodyPr/>
                    <a:lstStyle/>
                    <a:p>
                      <a:pPr marL="0" algn="r" defTabSz="914400" rtl="0" eaLnBrk="1" fontAlgn="b" latinLnBrk="0" hangingPunct="1"/>
                      <a:r>
                        <a:rPr lang="en-US" sz="1400" b="1" u="none" strike="noStrike" kern="1200" dirty="0">
                          <a:solidFill>
                            <a:schemeClr val="dk1"/>
                          </a:solidFill>
                          <a:effectLst/>
                          <a:latin typeface="+mn-lt"/>
                          <a:ea typeface="+mn-ea"/>
                          <a:cs typeface="+mn-cs"/>
                        </a:rPr>
                        <a:t>9.75%</a:t>
                      </a:r>
                    </a:p>
                  </a:txBody>
                  <a:tcPr marL="9525" marR="9525" marT="9525" marB="0" anchor="b">
                    <a:solidFill>
                      <a:schemeClr val="bg2">
                        <a:lumMod val="90000"/>
                      </a:schemeClr>
                    </a:solidFill>
                  </a:tcPr>
                </a:tc>
                <a:extLst>
                  <a:ext uri="{0D108BD9-81ED-4DB2-BD59-A6C34878D82A}">
                    <a16:rowId xmlns:a16="http://schemas.microsoft.com/office/drawing/2014/main" val="1956331956"/>
                  </a:ext>
                </a:extLst>
              </a:tr>
              <a:tr h="269842">
                <a:tc>
                  <a:txBody>
                    <a:bodyPr/>
                    <a:lstStyle/>
                    <a:p>
                      <a:pPr algn="l" fontAlgn="b"/>
                      <a:r>
                        <a:rPr lang="en-US" sz="1400" b="0" i="0" u="none" strike="noStrike" dirty="0">
                          <a:solidFill>
                            <a:srgbClr val="000000"/>
                          </a:solidFill>
                          <a:effectLst/>
                          <a:latin typeface="+mn-lt"/>
                        </a:rPr>
                        <a:t>Ancillary</a:t>
                      </a:r>
                    </a:p>
                  </a:txBody>
                  <a:tcPr marL="9525" marR="9525" marT="9525" marB="0" anchor="b"/>
                </a:tc>
                <a:tc>
                  <a:txBody>
                    <a:bodyPr/>
                    <a:lstStyle/>
                    <a:p>
                      <a:pPr marL="0" algn="r" defTabSz="914400" rtl="0" eaLnBrk="1" fontAlgn="t" latinLnBrk="0" hangingPunct="1"/>
                      <a:r>
                        <a:rPr lang="en-US" sz="1400" b="0" i="0" u="none" strike="noStrike" kern="1200" dirty="0" smtClean="0">
                          <a:solidFill>
                            <a:srgbClr val="000000"/>
                          </a:solidFill>
                          <a:effectLst/>
                          <a:latin typeface="+mn-lt"/>
                          <a:ea typeface="+mn-ea"/>
                          <a:cs typeface="+mn-cs"/>
                        </a:rPr>
                        <a:t>-</a:t>
                      </a:r>
                      <a:endParaRPr lang="en-US" sz="1400" b="0" i="0" u="none" strike="noStrike" kern="1200" dirty="0">
                        <a:solidFill>
                          <a:srgbClr val="000000"/>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b="0" i="0" u="none" strike="noStrike" kern="1200" dirty="0" smtClean="0">
                          <a:solidFill>
                            <a:srgbClr val="000000"/>
                          </a:solidFill>
                          <a:effectLst/>
                          <a:latin typeface="+mn-lt"/>
                          <a:ea typeface="+mn-ea"/>
                          <a:cs typeface="+mn-cs"/>
                        </a:rPr>
                        <a:t>-</a:t>
                      </a:r>
                      <a:endParaRPr lang="en-US" sz="1400" b="0" i="0" u="none" strike="noStrike" kern="1200" dirty="0">
                        <a:solidFill>
                          <a:srgbClr val="000000"/>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b="0" i="0" u="none" strike="noStrike" kern="1200" dirty="0" smtClean="0">
                          <a:solidFill>
                            <a:srgbClr val="000000"/>
                          </a:solidFill>
                          <a:effectLst/>
                          <a:latin typeface="+mn-lt"/>
                          <a:ea typeface="+mn-ea"/>
                          <a:cs typeface="+mn-cs"/>
                        </a:rPr>
                        <a:t>- </a:t>
                      </a:r>
                      <a:endParaRPr lang="en-US" sz="1400" b="0" i="0" u="none" strike="noStrike" kern="1200" dirty="0">
                        <a:solidFill>
                          <a:srgbClr val="000000"/>
                        </a:solidFill>
                        <a:effectLst/>
                        <a:latin typeface="+mn-lt"/>
                        <a:ea typeface="+mn-ea"/>
                        <a:cs typeface="+mn-cs"/>
                      </a:endParaRPr>
                    </a:p>
                  </a:txBody>
                  <a:tcPr marL="9525" marR="9525" marT="9525" marB="0" anchor="b"/>
                </a:tc>
                <a:tc>
                  <a:txBody>
                    <a:bodyPr/>
                    <a:lstStyle/>
                    <a:p>
                      <a:pPr marL="0" algn="r" defTabSz="914400" rtl="0" eaLnBrk="1" fontAlgn="b" latinLnBrk="0" hangingPunct="1"/>
                      <a:r>
                        <a:rPr lang="en-US" sz="1400" u="none" strike="noStrike" kern="1200" dirty="0">
                          <a:solidFill>
                            <a:schemeClr val="tx1"/>
                          </a:solidFill>
                          <a:effectLst/>
                          <a:latin typeface="+mn-lt"/>
                          <a:ea typeface="+mn-ea"/>
                          <a:cs typeface="+mn-cs"/>
                        </a:rPr>
                        <a:t>0.00%</a:t>
                      </a:r>
                    </a:p>
                  </a:txBody>
                  <a:tcPr marL="9525" marR="9525" marT="9525" marB="0" anchor="b"/>
                </a:tc>
                <a:extLst>
                  <a:ext uri="{0D108BD9-81ED-4DB2-BD59-A6C34878D82A}">
                    <a16:rowId xmlns:a16="http://schemas.microsoft.com/office/drawing/2014/main" val="4163260768"/>
                  </a:ext>
                </a:extLst>
              </a:tr>
              <a:tr h="269842">
                <a:tc>
                  <a:txBody>
                    <a:bodyPr/>
                    <a:lstStyle/>
                    <a:p>
                      <a:pPr algn="l" fontAlgn="b"/>
                      <a:r>
                        <a:rPr lang="en-US" sz="1400" b="0" i="0" u="none" strike="noStrike" dirty="0">
                          <a:solidFill>
                            <a:srgbClr val="000000"/>
                          </a:solidFill>
                          <a:effectLst/>
                          <a:latin typeface="+mn-lt"/>
                        </a:rPr>
                        <a:t>Non-Appropriated</a:t>
                      </a:r>
                    </a:p>
                  </a:txBody>
                  <a:tcPr marL="9525" marR="9525" marT="9525" marB="0" anchor="b"/>
                </a:tc>
                <a:tc>
                  <a:txBody>
                    <a:bodyPr/>
                    <a:lstStyle/>
                    <a:p>
                      <a:pPr marL="0" algn="r" defTabSz="914400" rtl="0" eaLnBrk="1" fontAlgn="t" latinLnBrk="0" hangingPunct="1"/>
                      <a:r>
                        <a:rPr lang="en-US" sz="1400" b="0" i="0" u="none" strike="noStrike" kern="1200" dirty="0">
                          <a:solidFill>
                            <a:srgbClr val="000000"/>
                          </a:solidFill>
                          <a:effectLst/>
                          <a:latin typeface="+mn-lt"/>
                          <a:ea typeface="+mn-ea"/>
                          <a:cs typeface="+mn-cs"/>
                        </a:rPr>
                        <a:t>525,352,685</a:t>
                      </a:r>
                    </a:p>
                  </a:txBody>
                  <a:tcPr marL="9525" marR="9525" marT="9525" marB="0" anchor="b"/>
                </a:tc>
                <a:tc>
                  <a:txBody>
                    <a:bodyPr/>
                    <a:lstStyle/>
                    <a:p>
                      <a:pPr marL="0" algn="r" defTabSz="914400" rtl="0" eaLnBrk="1" fontAlgn="t" latinLnBrk="0" hangingPunct="1"/>
                      <a:r>
                        <a:rPr lang="en-US" sz="1400" b="0" i="0" u="none" strike="noStrike" kern="1200" dirty="0">
                          <a:solidFill>
                            <a:srgbClr val="000000"/>
                          </a:solidFill>
                          <a:effectLst/>
                          <a:latin typeface="+mn-lt"/>
                          <a:ea typeface="+mn-ea"/>
                          <a:cs typeface="+mn-cs"/>
                        </a:rPr>
                        <a:t>526,904,967</a:t>
                      </a:r>
                    </a:p>
                  </a:txBody>
                  <a:tcPr marL="9525" marR="9525" marT="9525" marB="0" anchor="b"/>
                </a:tc>
                <a:tc>
                  <a:txBody>
                    <a:bodyPr/>
                    <a:lstStyle/>
                    <a:p>
                      <a:pPr marL="0" algn="r" defTabSz="914400" rtl="0" eaLnBrk="1" fontAlgn="t" latinLnBrk="0" hangingPunct="1"/>
                      <a:r>
                        <a:rPr lang="en-US" sz="1400" b="0" i="0" u="none" strike="noStrike" kern="1200" dirty="0">
                          <a:solidFill>
                            <a:srgbClr val="000000"/>
                          </a:solidFill>
                          <a:effectLst/>
                          <a:latin typeface="+mn-lt"/>
                          <a:ea typeface="+mn-ea"/>
                          <a:cs typeface="+mn-cs"/>
                        </a:rPr>
                        <a:t>1,552,282 </a:t>
                      </a:r>
                    </a:p>
                  </a:txBody>
                  <a:tcPr marL="9525" marR="9525" marT="9525" marB="0" anchor="b"/>
                </a:tc>
                <a:tc>
                  <a:txBody>
                    <a:bodyPr/>
                    <a:lstStyle/>
                    <a:p>
                      <a:pPr marL="0" algn="r" defTabSz="914400" rtl="0" eaLnBrk="1" fontAlgn="b" latinLnBrk="0" hangingPunct="1"/>
                      <a:r>
                        <a:rPr lang="en-US" sz="1400" u="none" strike="noStrike" kern="1200" dirty="0">
                          <a:solidFill>
                            <a:schemeClr val="tx1"/>
                          </a:solidFill>
                          <a:effectLst/>
                          <a:latin typeface="+mn-lt"/>
                          <a:ea typeface="+mn-ea"/>
                          <a:cs typeface="+mn-cs"/>
                        </a:rPr>
                        <a:t>0.30%</a:t>
                      </a:r>
                    </a:p>
                  </a:txBody>
                  <a:tcPr marL="9525" marR="9525" marT="9525" marB="0" anchor="b"/>
                </a:tc>
                <a:extLst>
                  <a:ext uri="{0D108BD9-81ED-4DB2-BD59-A6C34878D82A}">
                    <a16:rowId xmlns:a16="http://schemas.microsoft.com/office/drawing/2014/main" val="637217493"/>
                  </a:ext>
                </a:extLst>
              </a:tr>
              <a:tr h="269842">
                <a:tc>
                  <a:txBody>
                    <a:bodyPr/>
                    <a:lstStyle/>
                    <a:p>
                      <a:pPr algn="l" fontAlgn="b"/>
                      <a:r>
                        <a:rPr lang="en-US" sz="1400" b="0" i="0" u="none" strike="noStrike" dirty="0">
                          <a:solidFill>
                            <a:srgbClr val="000000"/>
                          </a:solidFill>
                          <a:effectLst/>
                          <a:latin typeface="+mn-lt"/>
                        </a:rPr>
                        <a:t>Judicial App. Bill</a:t>
                      </a:r>
                    </a:p>
                  </a:txBody>
                  <a:tcPr marL="9525" marR="9525" marT="9525" marB="0" anchor="b"/>
                </a:tc>
                <a:tc>
                  <a:txBody>
                    <a:bodyPr/>
                    <a:lstStyle/>
                    <a:p>
                      <a:pPr marL="0" algn="r" defTabSz="914400" rtl="0" eaLnBrk="1" fontAlgn="t" latinLnBrk="0" hangingPunct="1"/>
                      <a:r>
                        <a:rPr lang="en-US" sz="1400" b="0" i="0" u="none" strike="noStrike" kern="1200" dirty="0">
                          <a:solidFill>
                            <a:srgbClr val="000000"/>
                          </a:solidFill>
                          <a:effectLst/>
                          <a:latin typeface="+mn-lt"/>
                          <a:ea typeface="+mn-ea"/>
                          <a:cs typeface="+mn-cs"/>
                        </a:rPr>
                        <a:t>164,008,439</a:t>
                      </a:r>
                    </a:p>
                  </a:txBody>
                  <a:tcPr marL="9525" marR="9525" marT="9525" marB="0" anchor="b"/>
                </a:tc>
                <a:tc>
                  <a:txBody>
                    <a:bodyPr/>
                    <a:lstStyle/>
                    <a:p>
                      <a:pPr marL="0" algn="r" defTabSz="914400" rtl="0" eaLnBrk="1" fontAlgn="t" latinLnBrk="0" hangingPunct="1"/>
                      <a:r>
                        <a:rPr lang="en-US" sz="1400" b="0" i="0" u="none" strike="noStrike" kern="1200" dirty="0">
                          <a:solidFill>
                            <a:srgbClr val="000000"/>
                          </a:solidFill>
                          <a:effectLst/>
                          <a:latin typeface="+mn-lt"/>
                          <a:ea typeface="+mn-ea"/>
                          <a:cs typeface="+mn-cs"/>
                        </a:rPr>
                        <a:t>171,739,107</a:t>
                      </a:r>
                    </a:p>
                  </a:txBody>
                  <a:tcPr marL="9525" marR="9525" marT="9525" marB="0" anchor="b"/>
                </a:tc>
                <a:tc>
                  <a:txBody>
                    <a:bodyPr/>
                    <a:lstStyle/>
                    <a:p>
                      <a:pPr marL="0" algn="r" defTabSz="914400" rtl="0" eaLnBrk="1" fontAlgn="t" latinLnBrk="0" hangingPunct="1"/>
                      <a:r>
                        <a:rPr lang="en-US" sz="1400" b="0" i="0" u="none" strike="noStrike" kern="1200">
                          <a:solidFill>
                            <a:srgbClr val="000000"/>
                          </a:solidFill>
                          <a:effectLst/>
                          <a:latin typeface="+mn-lt"/>
                          <a:ea typeface="+mn-ea"/>
                          <a:cs typeface="+mn-cs"/>
                        </a:rPr>
                        <a:t>7,730,668 </a:t>
                      </a:r>
                    </a:p>
                  </a:txBody>
                  <a:tcPr marL="9525" marR="9525" marT="9525" marB="0" anchor="b"/>
                </a:tc>
                <a:tc>
                  <a:txBody>
                    <a:bodyPr/>
                    <a:lstStyle/>
                    <a:p>
                      <a:pPr marL="0" algn="r" defTabSz="914400" rtl="0" eaLnBrk="1" fontAlgn="b" latinLnBrk="0" hangingPunct="1"/>
                      <a:r>
                        <a:rPr lang="en-US" sz="1400" u="none" strike="noStrike" kern="1200" dirty="0">
                          <a:solidFill>
                            <a:schemeClr val="tx1"/>
                          </a:solidFill>
                          <a:effectLst/>
                          <a:latin typeface="+mn-lt"/>
                          <a:ea typeface="+mn-ea"/>
                          <a:cs typeface="+mn-cs"/>
                        </a:rPr>
                        <a:t>4.71%</a:t>
                      </a:r>
                    </a:p>
                  </a:txBody>
                  <a:tcPr marL="9525" marR="9525" marT="9525" marB="0" anchor="b"/>
                </a:tc>
                <a:extLst>
                  <a:ext uri="{0D108BD9-81ED-4DB2-BD59-A6C34878D82A}">
                    <a16:rowId xmlns:a16="http://schemas.microsoft.com/office/drawing/2014/main" val="2849033970"/>
                  </a:ext>
                </a:extLst>
              </a:tr>
              <a:tr h="269842">
                <a:tc>
                  <a:txBody>
                    <a:bodyPr/>
                    <a:lstStyle/>
                    <a:p>
                      <a:pPr algn="l" fontAlgn="b"/>
                      <a:r>
                        <a:rPr lang="en-US" sz="1400" b="0" i="0" u="none" strike="noStrike" dirty="0">
                          <a:solidFill>
                            <a:srgbClr val="000000"/>
                          </a:solidFill>
                          <a:effectLst/>
                          <a:latin typeface="+mn-lt"/>
                        </a:rPr>
                        <a:t>Leg. App. Bill</a:t>
                      </a:r>
                    </a:p>
                  </a:txBody>
                  <a:tcPr marL="9525" marR="9525" marT="9525" marB="0" anchor="b"/>
                </a:tc>
                <a:tc>
                  <a:txBody>
                    <a:bodyPr/>
                    <a:lstStyle/>
                    <a:p>
                      <a:pPr marL="0" algn="r" defTabSz="914400" rtl="0" eaLnBrk="1" fontAlgn="t" latinLnBrk="0" hangingPunct="1"/>
                      <a:r>
                        <a:rPr lang="en-US" sz="1400" b="0" i="0" u="none" strike="noStrike" kern="1200" dirty="0">
                          <a:solidFill>
                            <a:srgbClr val="000000"/>
                          </a:solidFill>
                          <a:effectLst/>
                          <a:latin typeface="+mn-lt"/>
                          <a:ea typeface="+mn-ea"/>
                          <a:cs typeface="+mn-cs"/>
                        </a:rPr>
                        <a:t>73,610,173</a:t>
                      </a:r>
                    </a:p>
                  </a:txBody>
                  <a:tcPr marL="9525" marR="9525" marT="9525" marB="0" anchor="b"/>
                </a:tc>
                <a:tc>
                  <a:txBody>
                    <a:bodyPr/>
                    <a:lstStyle/>
                    <a:p>
                      <a:pPr marL="0" algn="r" defTabSz="914400" rtl="0" eaLnBrk="1" fontAlgn="t" latinLnBrk="0" hangingPunct="1"/>
                      <a:r>
                        <a:rPr lang="en-US" sz="1400" b="0" i="0" u="none" strike="noStrike" kern="1200" dirty="0">
                          <a:solidFill>
                            <a:srgbClr val="000000"/>
                          </a:solidFill>
                          <a:effectLst/>
                          <a:latin typeface="+mn-lt"/>
                          <a:ea typeface="+mn-ea"/>
                          <a:cs typeface="+mn-cs"/>
                        </a:rPr>
                        <a:t>73,610,173</a:t>
                      </a:r>
                    </a:p>
                  </a:txBody>
                  <a:tcPr marL="9525" marR="9525" marT="9525" marB="0" anchor="b"/>
                </a:tc>
                <a:tc>
                  <a:txBody>
                    <a:bodyPr/>
                    <a:lstStyle/>
                    <a:p>
                      <a:pPr marL="0" algn="r" defTabSz="914400" rtl="0" eaLnBrk="1" fontAlgn="t" latinLnBrk="0" hangingPunct="1"/>
                      <a:r>
                        <a:rPr lang="en-US" sz="1400" b="0" i="0" u="none" strike="noStrike" kern="1200" dirty="0" smtClean="0">
                          <a:solidFill>
                            <a:srgbClr val="000000"/>
                          </a:solidFill>
                          <a:effectLst/>
                          <a:latin typeface="+mn-lt"/>
                          <a:ea typeface="+mn-ea"/>
                          <a:cs typeface="+mn-cs"/>
                        </a:rPr>
                        <a:t>- </a:t>
                      </a:r>
                      <a:endParaRPr lang="en-US" sz="1400" b="0" i="0" u="none" strike="noStrike" kern="1200" dirty="0">
                        <a:solidFill>
                          <a:srgbClr val="000000"/>
                        </a:solidFill>
                        <a:effectLst/>
                        <a:latin typeface="+mn-lt"/>
                        <a:ea typeface="+mn-ea"/>
                        <a:cs typeface="+mn-cs"/>
                      </a:endParaRPr>
                    </a:p>
                  </a:txBody>
                  <a:tcPr marL="9525" marR="9525" marT="9525" marB="0" anchor="b"/>
                </a:tc>
                <a:tc>
                  <a:txBody>
                    <a:bodyPr/>
                    <a:lstStyle/>
                    <a:p>
                      <a:pPr marL="0" algn="r" defTabSz="914400" rtl="0" eaLnBrk="1" fontAlgn="b" latinLnBrk="0" hangingPunct="1"/>
                      <a:r>
                        <a:rPr lang="en-US" sz="1400" u="none" strike="noStrike" kern="1200" dirty="0">
                          <a:solidFill>
                            <a:schemeClr val="tx1"/>
                          </a:solidFill>
                          <a:effectLst/>
                          <a:latin typeface="+mn-lt"/>
                          <a:ea typeface="+mn-ea"/>
                          <a:cs typeface="+mn-cs"/>
                        </a:rPr>
                        <a:t>0.00%</a:t>
                      </a:r>
                    </a:p>
                  </a:txBody>
                  <a:tcPr marL="9525" marR="9525" marT="9525" marB="0" anchor="b"/>
                </a:tc>
                <a:extLst>
                  <a:ext uri="{0D108BD9-81ED-4DB2-BD59-A6C34878D82A}">
                    <a16:rowId xmlns:a16="http://schemas.microsoft.com/office/drawing/2014/main" val="2008545611"/>
                  </a:ext>
                </a:extLst>
              </a:tr>
              <a:tr h="269842">
                <a:tc>
                  <a:txBody>
                    <a:bodyPr/>
                    <a:lstStyle/>
                    <a:p>
                      <a:pPr algn="l" fontAlgn="b"/>
                      <a:r>
                        <a:rPr lang="en-US" sz="1400" b="0" i="0" u="none" strike="noStrike" dirty="0">
                          <a:solidFill>
                            <a:srgbClr val="000000"/>
                          </a:solidFill>
                          <a:effectLst/>
                          <a:latin typeface="+mn-lt"/>
                        </a:rPr>
                        <a:t>Special Acts</a:t>
                      </a:r>
                    </a:p>
                  </a:txBody>
                  <a:tcPr marL="9525" marR="9525" marT="9525" marB="0" anchor="b"/>
                </a:tc>
                <a:tc>
                  <a:txBody>
                    <a:bodyPr/>
                    <a:lstStyle/>
                    <a:p>
                      <a:pPr marL="0" algn="r" defTabSz="914400" rtl="0" eaLnBrk="1" fontAlgn="t" latinLnBrk="0" hangingPunct="1"/>
                      <a:r>
                        <a:rPr lang="en-US" sz="1400" b="0" i="0" u="none" strike="noStrike" kern="1200" dirty="0" smtClean="0">
                          <a:solidFill>
                            <a:srgbClr val="000000"/>
                          </a:solidFill>
                          <a:effectLst/>
                          <a:latin typeface="+mn-lt"/>
                          <a:ea typeface="+mn-ea"/>
                          <a:cs typeface="+mn-cs"/>
                        </a:rPr>
                        <a:t>-</a:t>
                      </a:r>
                      <a:endParaRPr lang="en-US" sz="1400" b="0" i="0" u="none" strike="noStrike" kern="1200" dirty="0">
                        <a:solidFill>
                          <a:srgbClr val="000000"/>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b="0" i="0" u="none" strike="noStrike" kern="1200" dirty="0" smtClean="0">
                          <a:solidFill>
                            <a:srgbClr val="000000"/>
                          </a:solidFill>
                          <a:effectLst/>
                          <a:latin typeface="+mn-lt"/>
                          <a:ea typeface="+mn-ea"/>
                          <a:cs typeface="+mn-cs"/>
                        </a:rPr>
                        <a:t>-</a:t>
                      </a:r>
                      <a:endParaRPr lang="en-US" sz="1400" b="0" i="0" u="none" strike="noStrike" kern="1200" dirty="0">
                        <a:solidFill>
                          <a:srgbClr val="000000"/>
                        </a:solidFill>
                        <a:effectLst/>
                        <a:latin typeface="+mn-lt"/>
                        <a:ea typeface="+mn-ea"/>
                        <a:cs typeface="+mn-cs"/>
                      </a:endParaRPr>
                    </a:p>
                  </a:txBody>
                  <a:tcPr marL="9525" marR="9525" marT="9525" marB="0" anchor="b"/>
                </a:tc>
                <a:tc>
                  <a:txBody>
                    <a:bodyPr/>
                    <a:lstStyle/>
                    <a:p>
                      <a:pPr marL="0" algn="r" defTabSz="914400" rtl="0" eaLnBrk="1" fontAlgn="t" latinLnBrk="0" hangingPunct="1"/>
                      <a:r>
                        <a:rPr lang="en-US" sz="1400" b="0" i="0" u="none" strike="noStrike" kern="1200" dirty="0" smtClean="0">
                          <a:solidFill>
                            <a:srgbClr val="000000"/>
                          </a:solidFill>
                          <a:effectLst/>
                          <a:latin typeface="+mn-lt"/>
                          <a:ea typeface="+mn-ea"/>
                          <a:cs typeface="+mn-cs"/>
                        </a:rPr>
                        <a:t>- </a:t>
                      </a:r>
                      <a:endParaRPr lang="en-US" sz="1400" b="0" i="0" u="none" strike="noStrike" kern="1200" dirty="0">
                        <a:solidFill>
                          <a:srgbClr val="000000"/>
                        </a:solidFill>
                        <a:effectLst/>
                        <a:latin typeface="+mn-lt"/>
                        <a:ea typeface="+mn-ea"/>
                        <a:cs typeface="+mn-cs"/>
                      </a:endParaRPr>
                    </a:p>
                  </a:txBody>
                  <a:tcPr marL="9525" marR="9525" marT="9525" marB="0" anchor="b"/>
                </a:tc>
                <a:tc>
                  <a:txBody>
                    <a:bodyPr/>
                    <a:lstStyle/>
                    <a:p>
                      <a:pPr marL="0" algn="r" defTabSz="914400" rtl="0" eaLnBrk="1" fontAlgn="b" latinLnBrk="0" hangingPunct="1"/>
                      <a:r>
                        <a:rPr lang="en-US" sz="1400" u="none" strike="noStrike" kern="1200" dirty="0">
                          <a:solidFill>
                            <a:schemeClr val="tx1"/>
                          </a:solidFill>
                          <a:effectLst/>
                          <a:latin typeface="+mn-lt"/>
                          <a:ea typeface="+mn-ea"/>
                          <a:cs typeface="+mn-cs"/>
                        </a:rPr>
                        <a:t>0.00%</a:t>
                      </a:r>
                    </a:p>
                  </a:txBody>
                  <a:tcPr marL="9525" marR="9525" marT="9525" marB="0" anchor="b"/>
                </a:tc>
                <a:extLst>
                  <a:ext uri="{0D108BD9-81ED-4DB2-BD59-A6C34878D82A}">
                    <a16:rowId xmlns:a16="http://schemas.microsoft.com/office/drawing/2014/main" val="3262322810"/>
                  </a:ext>
                </a:extLst>
              </a:tr>
              <a:tr h="269842">
                <a:tc>
                  <a:txBody>
                    <a:bodyPr/>
                    <a:lstStyle/>
                    <a:p>
                      <a:pPr algn="l" fontAlgn="b"/>
                      <a:r>
                        <a:rPr lang="en-US" sz="1400" b="0" i="0" u="none" strike="noStrike" dirty="0">
                          <a:solidFill>
                            <a:srgbClr val="000000"/>
                          </a:solidFill>
                          <a:effectLst/>
                          <a:latin typeface="+mn-lt"/>
                        </a:rPr>
                        <a:t>Capital Outlay</a:t>
                      </a:r>
                    </a:p>
                  </a:txBody>
                  <a:tcPr marL="9525" marR="9525" marT="9525" marB="0" anchor="b"/>
                </a:tc>
                <a:tc>
                  <a:txBody>
                    <a:bodyPr/>
                    <a:lstStyle/>
                    <a:p>
                      <a:pPr marL="0" algn="r" defTabSz="914400" rtl="0" eaLnBrk="1" fontAlgn="t" latinLnBrk="0" hangingPunct="1"/>
                      <a:r>
                        <a:rPr lang="en-US" sz="1400" b="0" i="0" u="none" strike="noStrike" kern="1200" dirty="0">
                          <a:solidFill>
                            <a:srgbClr val="000000"/>
                          </a:solidFill>
                          <a:effectLst/>
                          <a:latin typeface="+mn-lt"/>
                          <a:ea typeface="+mn-ea"/>
                          <a:cs typeface="+mn-cs"/>
                        </a:rPr>
                        <a:t>43,331,996</a:t>
                      </a:r>
                    </a:p>
                  </a:txBody>
                  <a:tcPr marL="9525" marR="9525" marT="9525" marB="0" anchor="b"/>
                </a:tc>
                <a:tc>
                  <a:txBody>
                    <a:bodyPr/>
                    <a:lstStyle/>
                    <a:p>
                      <a:pPr marL="0" algn="r" defTabSz="914400" rtl="0" eaLnBrk="1" fontAlgn="t" latinLnBrk="0" hangingPunct="1"/>
                      <a:r>
                        <a:rPr lang="en-US" sz="1400" b="0" i="0" u="none" strike="noStrike" kern="1200" dirty="0" smtClean="0">
                          <a:solidFill>
                            <a:srgbClr val="000000"/>
                          </a:solidFill>
                          <a:effectLst/>
                          <a:latin typeface="+mn-lt"/>
                          <a:ea typeface="+mn-ea"/>
                          <a:cs typeface="+mn-cs"/>
                        </a:rPr>
                        <a:t>-</a:t>
                      </a:r>
                      <a:endParaRPr lang="en-US" sz="1400" b="0" i="0" u="none" strike="noStrike" kern="1200" dirty="0">
                        <a:solidFill>
                          <a:srgbClr val="000000"/>
                        </a:solidFill>
                        <a:effectLst/>
                        <a:latin typeface="+mn-lt"/>
                        <a:ea typeface="+mn-ea"/>
                        <a:cs typeface="+mn-cs"/>
                      </a:endParaRPr>
                    </a:p>
                  </a:txBody>
                  <a:tcPr marL="9525" marR="9525" marT="9525" marB="0" anchor="b"/>
                </a:tc>
                <a:tc>
                  <a:txBody>
                    <a:bodyPr/>
                    <a:lstStyle/>
                    <a:p>
                      <a:pPr marL="0" algn="r" defTabSz="914400" rtl="0" eaLnBrk="1" fontAlgn="b" latinLnBrk="0" hangingPunct="1"/>
                      <a:r>
                        <a:rPr lang="en-US" sz="1400" u="none" strike="noStrike" kern="1200" dirty="0">
                          <a:solidFill>
                            <a:srgbClr val="FF0000"/>
                          </a:solidFill>
                          <a:effectLst/>
                          <a:latin typeface="+mn-lt"/>
                          <a:ea typeface="+mn-ea"/>
                          <a:cs typeface="+mn-cs"/>
                        </a:rPr>
                        <a:t>(43,331,996)</a:t>
                      </a:r>
                    </a:p>
                  </a:txBody>
                  <a:tcPr marL="9525" marR="9525" marT="9525" marB="0" anchor="b"/>
                </a:tc>
                <a:tc>
                  <a:txBody>
                    <a:bodyPr/>
                    <a:lstStyle/>
                    <a:p>
                      <a:pPr marL="0" algn="r" defTabSz="914400" rtl="0" eaLnBrk="1" fontAlgn="b" latinLnBrk="0" hangingPunct="1"/>
                      <a:r>
                        <a:rPr lang="en-US" sz="1400" u="none" strike="noStrike" kern="1200" dirty="0" smtClean="0">
                          <a:solidFill>
                            <a:srgbClr val="FF0000"/>
                          </a:solidFill>
                          <a:effectLst/>
                          <a:latin typeface="+mn-lt"/>
                          <a:ea typeface="+mn-ea"/>
                          <a:cs typeface="+mn-cs"/>
                        </a:rPr>
                        <a:t>(100.00%)</a:t>
                      </a:r>
                      <a:endParaRPr lang="en-US" sz="1400" u="none" strike="noStrike" kern="1200" dirty="0">
                        <a:solidFill>
                          <a:srgbClr val="FF0000"/>
                        </a:solidFill>
                        <a:effectLst/>
                        <a:latin typeface="+mn-lt"/>
                        <a:ea typeface="+mn-ea"/>
                        <a:cs typeface="+mn-cs"/>
                      </a:endParaRPr>
                    </a:p>
                  </a:txBody>
                  <a:tcPr marL="9525" marR="9525" marT="9525" marB="0" anchor="b"/>
                </a:tc>
                <a:extLst>
                  <a:ext uri="{0D108BD9-81ED-4DB2-BD59-A6C34878D82A}">
                    <a16:rowId xmlns:a16="http://schemas.microsoft.com/office/drawing/2014/main" val="4244853292"/>
                  </a:ext>
                </a:extLst>
              </a:tr>
              <a:tr h="269842">
                <a:tc>
                  <a:txBody>
                    <a:bodyPr/>
                    <a:lstStyle/>
                    <a:p>
                      <a:pPr algn="l" fontAlgn="b"/>
                      <a:r>
                        <a:rPr lang="en-US" sz="1400" b="1" i="0" u="none" strike="noStrike" dirty="0">
                          <a:solidFill>
                            <a:srgbClr val="000000"/>
                          </a:solidFill>
                          <a:effectLst/>
                          <a:latin typeface="+mn-lt"/>
                        </a:rPr>
                        <a:t>Other App. Bills &amp; Requirements</a:t>
                      </a:r>
                    </a:p>
                  </a:txBody>
                  <a:tcPr marL="9525" marR="9525" marT="9525" marB="0" anchor="b">
                    <a:solidFill>
                      <a:schemeClr val="bg2">
                        <a:lumMod val="90000"/>
                      </a:schemeClr>
                    </a:solidFill>
                  </a:tcPr>
                </a:tc>
                <a:tc>
                  <a:txBody>
                    <a:bodyPr/>
                    <a:lstStyle/>
                    <a:p>
                      <a:pPr marL="0" algn="r" defTabSz="914400" rtl="0" eaLnBrk="1" fontAlgn="b" latinLnBrk="0" hangingPunct="1"/>
                      <a:r>
                        <a:rPr lang="en-US" sz="1400" b="1" u="none" strike="noStrike" kern="1200" dirty="0" smtClean="0">
                          <a:solidFill>
                            <a:schemeClr val="dk1"/>
                          </a:solidFill>
                          <a:effectLst/>
                          <a:latin typeface="+mn-lt"/>
                          <a:ea typeface="+mn-ea"/>
                          <a:cs typeface="+mn-cs"/>
                        </a:rPr>
                        <a:t>$806,303,293</a:t>
                      </a:r>
                      <a:endParaRPr lang="en-US" sz="1400" b="1" u="none" strike="noStrike" kern="1200" dirty="0">
                        <a:solidFill>
                          <a:schemeClr val="dk1"/>
                        </a:solidFill>
                        <a:effectLst/>
                        <a:latin typeface="+mn-lt"/>
                        <a:ea typeface="+mn-ea"/>
                        <a:cs typeface="+mn-cs"/>
                      </a:endParaRPr>
                    </a:p>
                  </a:txBody>
                  <a:tcPr marL="9525" marR="9525" marT="9525" marB="0" anchor="b">
                    <a:solidFill>
                      <a:schemeClr val="bg2">
                        <a:lumMod val="90000"/>
                      </a:schemeClr>
                    </a:solidFill>
                  </a:tcPr>
                </a:tc>
                <a:tc>
                  <a:txBody>
                    <a:bodyPr/>
                    <a:lstStyle/>
                    <a:p>
                      <a:pPr marL="0" algn="r" defTabSz="914400" rtl="0" eaLnBrk="1" fontAlgn="b" latinLnBrk="0" hangingPunct="1"/>
                      <a:r>
                        <a:rPr lang="en-US" sz="1400" b="1" u="none" strike="noStrike" kern="1200" dirty="0" smtClean="0">
                          <a:solidFill>
                            <a:schemeClr val="dk1"/>
                          </a:solidFill>
                          <a:effectLst/>
                          <a:latin typeface="+mn-lt"/>
                          <a:ea typeface="+mn-ea"/>
                          <a:cs typeface="+mn-cs"/>
                        </a:rPr>
                        <a:t>$772,254,247</a:t>
                      </a:r>
                      <a:endParaRPr lang="en-US" sz="1400" b="1" u="none" strike="noStrike" kern="1200" dirty="0">
                        <a:solidFill>
                          <a:schemeClr val="dk1"/>
                        </a:solidFill>
                        <a:effectLst/>
                        <a:latin typeface="+mn-lt"/>
                        <a:ea typeface="+mn-ea"/>
                        <a:cs typeface="+mn-cs"/>
                      </a:endParaRPr>
                    </a:p>
                  </a:txBody>
                  <a:tcPr marL="9525" marR="9525" marT="9525" marB="0" anchor="b">
                    <a:solidFill>
                      <a:schemeClr val="bg2">
                        <a:lumMod val="90000"/>
                      </a:schemeClr>
                    </a:solidFill>
                  </a:tcPr>
                </a:tc>
                <a:tc>
                  <a:txBody>
                    <a:bodyPr/>
                    <a:lstStyle/>
                    <a:p>
                      <a:pPr marL="0" algn="r" defTabSz="914400" rtl="0" eaLnBrk="1" fontAlgn="b" latinLnBrk="0" hangingPunct="1"/>
                      <a:r>
                        <a:rPr lang="en-US" sz="1400" b="1" u="none" strike="noStrike" kern="1200" dirty="0" smtClean="0">
                          <a:solidFill>
                            <a:srgbClr val="FF0000"/>
                          </a:solidFill>
                          <a:effectLst/>
                          <a:latin typeface="+mn-lt"/>
                          <a:ea typeface="+mn-ea"/>
                          <a:cs typeface="+mn-cs"/>
                        </a:rPr>
                        <a:t>($34,049,046)</a:t>
                      </a:r>
                      <a:endParaRPr lang="en-US" sz="1400" b="1" u="none" strike="noStrike" kern="1200" dirty="0">
                        <a:solidFill>
                          <a:srgbClr val="FF0000"/>
                        </a:solidFill>
                        <a:effectLst/>
                        <a:latin typeface="+mn-lt"/>
                        <a:ea typeface="+mn-ea"/>
                        <a:cs typeface="+mn-cs"/>
                      </a:endParaRPr>
                    </a:p>
                  </a:txBody>
                  <a:tcPr marL="9525" marR="9525" marT="9525" marB="0" anchor="b">
                    <a:solidFill>
                      <a:schemeClr val="bg2">
                        <a:lumMod val="90000"/>
                      </a:schemeClr>
                    </a:solidFill>
                  </a:tcPr>
                </a:tc>
                <a:tc>
                  <a:txBody>
                    <a:bodyPr/>
                    <a:lstStyle/>
                    <a:p>
                      <a:pPr marL="0" algn="r" defTabSz="914400" rtl="0" eaLnBrk="1" fontAlgn="b" latinLnBrk="0" hangingPunct="1"/>
                      <a:r>
                        <a:rPr lang="en-US" sz="1400" b="1" u="none" strike="noStrike" kern="1200" dirty="0" smtClean="0">
                          <a:solidFill>
                            <a:srgbClr val="FF0000"/>
                          </a:solidFill>
                          <a:effectLst/>
                          <a:latin typeface="+mn-lt"/>
                          <a:ea typeface="+mn-ea"/>
                          <a:cs typeface="+mn-cs"/>
                        </a:rPr>
                        <a:t>(4.22%)</a:t>
                      </a:r>
                      <a:endParaRPr lang="en-US" sz="1400" b="1" u="none" strike="noStrike" kern="1200" dirty="0">
                        <a:solidFill>
                          <a:srgbClr val="FF0000"/>
                        </a:solidFill>
                        <a:effectLst/>
                        <a:latin typeface="+mn-lt"/>
                        <a:ea typeface="+mn-ea"/>
                        <a:cs typeface="+mn-cs"/>
                      </a:endParaRPr>
                    </a:p>
                  </a:txBody>
                  <a:tcPr marL="9525" marR="9525" marT="9525" marB="0" anchor="b">
                    <a:solidFill>
                      <a:schemeClr val="bg2">
                        <a:lumMod val="90000"/>
                      </a:schemeClr>
                    </a:solidFill>
                  </a:tcPr>
                </a:tc>
                <a:extLst>
                  <a:ext uri="{0D108BD9-81ED-4DB2-BD59-A6C34878D82A}">
                    <a16:rowId xmlns:a16="http://schemas.microsoft.com/office/drawing/2014/main" val="97676443"/>
                  </a:ext>
                </a:extLst>
              </a:tr>
              <a:tr h="100167">
                <a:tc>
                  <a:txBody>
                    <a:bodyPr/>
                    <a:lstStyle/>
                    <a:p>
                      <a:pPr algn="l" fontAlgn="b"/>
                      <a:endParaRPr lang="en-US" sz="400" b="1" i="0" u="none" strike="noStrike" dirty="0">
                        <a:solidFill>
                          <a:srgbClr val="000000"/>
                        </a:solidFill>
                        <a:effectLst/>
                        <a:latin typeface="+mn-lt"/>
                      </a:endParaRPr>
                    </a:p>
                  </a:txBody>
                  <a:tcPr marL="9525" marR="9525" marT="9525" marB="0" anchor="b">
                    <a:solidFill>
                      <a:schemeClr val="accent5">
                        <a:lumMod val="20000"/>
                        <a:lumOff val="80000"/>
                      </a:schemeClr>
                    </a:solidFill>
                  </a:tcPr>
                </a:tc>
                <a:tc>
                  <a:txBody>
                    <a:bodyPr/>
                    <a:lstStyle/>
                    <a:p>
                      <a:pPr algn="r" fontAlgn="b"/>
                      <a:endParaRPr lang="en-US" sz="400" b="1" i="0" u="none" strike="noStrike" dirty="0">
                        <a:solidFill>
                          <a:srgbClr val="000000"/>
                        </a:solidFill>
                        <a:effectLst/>
                        <a:latin typeface="+mn-lt"/>
                      </a:endParaRPr>
                    </a:p>
                  </a:txBody>
                  <a:tcPr marL="9525" marR="9525" marT="9525" marB="0" anchor="b">
                    <a:solidFill>
                      <a:schemeClr val="accent5">
                        <a:lumMod val="20000"/>
                        <a:lumOff val="80000"/>
                      </a:schemeClr>
                    </a:solidFill>
                  </a:tcPr>
                </a:tc>
                <a:tc>
                  <a:txBody>
                    <a:bodyPr/>
                    <a:lstStyle/>
                    <a:p>
                      <a:pPr algn="r" fontAlgn="b"/>
                      <a:endParaRPr lang="en-US" sz="400" b="1" i="0" u="none" strike="noStrike" dirty="0">
                        <a:solidFill>
                          <a:srgbClr val="000000"/>
                        </a:solidFill>
                        <a:effectLst/>
                        <a:latin typeface="+mn-lt"/>
                      </a:endParaRPr>
                    </a:p>
                  </a:txBody>
                  <a:tcPr marL="9525" marR="9525" marT="9525" marB="0" anchor="b">
                    <a:solidFill>
                      <a:schemeClr val="accent5">
                        <a:lumMod val="20000"/>
                        <a:lumOff val="80000"/>
                      </a:schemeClr>
                    </a:solidFill>
                  </a:tcPr>
                </a:tc>
                <a:tc>
                  <a:txBody>
                    <a:bodyPr/>
                    <a:lstStyle/>
                    <a:p>
                      <a:pPr algn="r" fontAlgn="t"/>
                      <a:endParaRPr lang="en-US" sz="400" b="1" i="0" u="none" strike="noStrike" dirty="0">
                        <a:solidFill>
                          <a:srgbClr val="000000"/>
                        </a:solidFill>
                        <a:effectLst/>
                        <a:latin typeface="+mn-lt"/>
                      </a:endParaRPr>
                    </a:p>
                  </a:txBody>
                  <a:tcPr marL="9525" marR="9525" marT="9525" marB="0">
                    <a:solidFill>
                      <a:schemeClr val="accent5">
                        <a:lumMod val="20000"/>
                        <a:lumOff val="80000"/>
                      </a:schemeClr>
                    </a:solidFill>
                  </a:tcPr>
                </a:tc>
                <a:tc>
                  <a:txBody>
                    <a:bodyPr/>
                    <a:lstStyle/>
                    <a:p>
                      <a:pPr algn="r" fontAlgn="b"/>
                      <a:endParaRPr lang="en-US" sz="400" b="1" i="0" u="none" strike="noStrike" dirty="0">
                        <a:solidFill>
                          <a:srgbClr val="000000"/>
                        </a:solidFill>
                        <a:effectLst/>
                        <a:latin typeface="+mn-lt"/>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3335214319"/>
                  </a:ext>
                </a:extLst>
              </a:tr>
              <a:tr h="269842">
                <a:tc>
                  <a:txBody>
                    <a:bodyPr/>
                    <a:lstStyle/>
                    <a:p>
                      <a:pPr algn="l" fontAlgn="b"/>
                      <a:r>
                        <a:rPr lang="en-US" sz="1400" b="1" i="0" u="none" strike="noStrike" dirty="0">
                          <a:solidFill>
                            <a:srgbClr val="000000"/>
                          </a:solidFill>
                          <a:effectLst/>
                          <a:latin typeface="+mn-lt"/>
                        </a:rPr>
                        <a:t>Total State Requirements</a:t>
                      </a:r>
                    </a:p>
                  </a:txBody>
                  <a:tcPr marL="9525" marR="9525" marT="9525" marB="0" anchor="b">
                    <a:solidFill>
                      <a:schemeClr val="bg2">
                        <a:lumMod val="90000"/>
                      </a:schemeClr>
                    </a:solidFill>
                  </a:tcPr>
                </a:tc>
                <a:tc>
                  <a:txBody>
                    <a:bodyPr/>
                    <a:lstStyle/>
                    <a:p>
                      <a:pPr marL="0" algn="r" defTabSz="914400" rtl="0" eaLnBrk="1" fontAlgn="b" latinLnBrk="0" hangingPunct="1"/>
                      <a:r>
                        <a:rPr lang="en-US" sz="1400" b="1" u="none" strike="noStrike" kern="1200" dirty="0">
                          <a:solidFill>
                            <a:schemeClr val="dk1"/>
                          </a:solidFill>
                          <a:effectLst/>
                          <a:latin typeface="+mn-lt"/>
                          <a:ea typeface="+mn-ea"/>
                          <a:cs typeface="+mn-cs"/>
                        </a:rPr>
                        <a:t>$10,066,942,226 </a:t>
                      </a:r>
                    </a:p>
                  </a:txBody>
                  <a:tcPr marL="9525" marR="9525" marT="9525" marB="0" anchor="b">
                    <a:solidFill>
                      <a:schemeClr val="bg2">
                        <a:lumMod val="90000"/>
                      </a:schemeClr>
                    </a:solidFill>
                  </a:tcPr>
                </a:tc>
                <a:tc>
                  <a:txBody>
                    <a:bodyPr/>
                    <a:lstStyle/>
                    <a:p>
                      <a:pPr marL="0" algn="r" defTabSz="914400" rtl="0" eaLnBrk="1" fontAlgn="b" latinLnBrk="0" hangingPunct="1"/>
                      <a:r>
                        <a:rPr lang="en-US" sz="1400" b="1" i="0" u="none" strike="noStrike" kern="1200" dirty="0">
                          <a:solidFill>
                            <a:srgbClr val="000000"/>
                          </a:solidFill>
                          <a:effectLst/>
                          <a:latin typeface="+mn-lt"/>
                          <a:ea typeface="+mn-ea"/>
                          <a:cs typeface="+mn-cs"/>
                        </a:rPr>
                        <a:t>$</a:t>
                      </a:r>
                      <a:r>
                        <a:rPr lang="en-US" sz="1400" b="1" i="0" u="none" strike="noStrike" kern="1200" dirty="0" smtClean="0">
                          <a:solidFill>
                            <a:srgbClr val="000000"/>
                          </a:solidFill>
                          <a:effectLst/>
                          <a:latin typeface="+mn-lt"/>
                          <a:ea typeface="+mn-ea"/>
                          <a:cs typeface="+mn-cs"/>
                        </a:rPr>
                        <a:t>10,935,800,000 </a:t>
                      </a:r>
                      <a:endParaRPr lang="en-US" sz="1400" b="1" i="0" u="none" strike="noStrike" kern="1200" dirty="0">
                        <a:solidFill>
                          <a:srgbClr val="000000"/>
                        </a:solidFill>
                        <a:effectLst/>
                        <a:latin typeface="+mn-lt"/>
                        <a:ea typeface="+mn-ea"/>
                        <a:cs typeface="+mn-cs"/>
                      </a:endParaRPr>
                    </a:p>
                  </a:txBody>
                  <a:tcPr marL="9525" marR="9525" marT="9525" marB="0" anchor="b">
                    <a:solidFill>
                      <a:schemeClr val="bg2">
                        <a:lumMod val="90000"/>
                      </a:schemeClr>
                    </a:solidFill>
                  </a:tcPr>
                </a:tc>
                <a:tc>
                  <a:txBody>
                    <a:bodyPr/>
                    <a:lstStyle/>
                    <a:p>
                      <a:pPr marL="0" algn="r" defTabSz="914400" rtl="0" eaLnBrk="1" fontAlgn="b" latinLnBrk="0" hangingPunct="1"/>
                      <a:r>
                        <a:rPr lang="en-US" sz="1400" b="1" i="0" u="none" strike="noStrike" kern="1200" dirty="0">
                          <a:solidFill>
                            <a:srgbClr val="000000"/>
                          </a:solidFill>
                          <a:effectLst/>
                          <a:latin typeface="+mn-lt"/>
                          <a:ea typeface="+mn-ea"/>
                          <a:cs typeface="+mn-cs"/>
                        </a:rPr>
                        <a:t>$868,838,318 </a:t>
                      </a:r>
                    </a:p>
                  </a:txBody>
                  <a:tcPr marL="9525" marR="9525" marT="9525" marB="0" anchor="b">
                    <a:solidFill>
                      <a:schemeClr val="bg2">
                        <a:lumMod val="90000"/>
                      </a:schemeClr>
                    </a:solidFill>
                  </a:tcPr>
                </a:tc>
                <a:tc>
                  <a:txBody>
                    <a:bodyPr/>
                    <a:lstStyle/>
                    <a:p>
                      <a:pPr algn="r" fontAlgn="b"/>
                      <a:r>
                        <a:rPr lang="en-US" sz="1400" b="1" i="0" u="none" strike="noStrike" dirty="0" smtClean="0">
                          <a:solidFill>
                            <a:srgbClr val="000000"/>
                          </a:solidFill>
                          <a:effectLst/>
                          <a:latin typeface="+mn-lt"/>
                        </a:rPr>
                        <a:t>8.63%</a:t>
                      </a:r>
                      <a:endParaRPr lang="en-US" sz="1400" b="1" i="0" u="none" strike="noStrike" dirty="0">
                        <a:solidFill>
                          <a:srgbClr val="000000"/>
                        </a:solidFill>
                        <a:effectLst/>
                        <a:latin typeface="+mn-lt"/>
                      </a:endParaRPr>
                    </a:p>
                  </a:txBody>
                  <a:tcPr marL="9525" marR="9525" marT="9525" marB="0" anchor="b">
                    <a:solidFill>
                      <a:schemeClr val="bg2">
                        <a:lumMod val="90000"/>
                      </a:schemeClr>
                    </a:solidFill>
                  </a:tcPr>
                </a:tc>
                <a:extLst>
                  <a:ext uri="{0D108BD9-81ED-4DB2-BD59-A6C34878D82A}">
                    <a16:rowId xmlns:a16="http://schemas.microsoft.com/office/drawing/2014/main" val="3072295301"/>
                  </a:ext>
                </a:extLst>
              </a:tr>
            </a:tbl>
          </a:graphicData>
        </a:graphic>
      </p:graphicFrame>
    </p:spTree>
    <p:extLst>
      <p:ext uri="{BB962C8B-B14F-4D97-AF65-F5344CB8AC3E}">
        <p14:creationId xmlns:p14="http://schemas.microsoft.com/office/powerpoint/2010/main" val="758713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6155048-FA92-4756-BB50-535DA19E3584}" type="slidenum">
              <a:rPr lang="en-US" smtClean="0"/>
              <a:pPr/>
              <a:t>55</a:t>
            </a:fld>
            <a:endParaRPr lang="en-US" dirty="0"/>
          </a:p>
        </p:txBody>
      </p:sp>
      <p:sp>
        <p:nvSpPr>
          <p:cNvPr id="3" name="Content Placeholder 2"/>
          <p:cNvSpPr>
            <a:spLocks noGrp="1"/>
          </p:cNvSpPr>
          <p:nvPr>
            <p:ph idx="4294967295"/>
          </p:nvPr>
        </p:nvSpPr>
        <p:spPr>
          <a:xfrm>
            <a:off x="740636" y="1778392"/>
            <a:ext cx="9650247" cy="4696593"/>
          </a:xfrm>
        </p:spPr>
        <p:txBody>
          <a:bodyPr>
            <a:normAutofit/>
          </a:bodyPr>
          <a:lstStyle/>
          <a:p>
            <a:pPr lvl="0"/>
            <a:r>
              <a:rPr lang="en-US" sz="3500" dirty="0" smtClean="0"/>
              <a:t>Don’t blow it</a:t>
            </a:r>
          </a:p>
          <a:p>
            <a:pPr lvl="0"/>
            <a:r>
              <a:rPr lang="en-US" sz="3500" dirty="0" smtClean="0"/>
              <a:t>$2.83 billion in one-time money</a:t>
            </a:r>
          </a:p>
          <a:p>
            <a:pPr lvl="0"/>
            <a:r>
              <a:rPr lang="en-US" sz="3500" dirty="0" smtClean="0"/>
              <a:t>Use it exclusively for one-time needs</a:t>
            </a:r>
          </a:p>
          <a:p>
            <a:pPr lvl="0"/>
            <a:r>
              <a:rPr lang="en-US" sz="3500" dirty="0" smtClean="0"/>
              <a:t>Pay down debt</a:t>
            </a:r>
          </a:p>
          <a:p>
            <a:pPr lvl="0"/>
            <a:r>
              <a:rPr lang="en-US" sz="3500" dirty="0" smtClean="0"/>
              <a:t>Seed the Early Childhood Education Fund</a:t>
            </a:r>
          </a:p>
          <a:p>
            <a:pPr lvl="0"/>
            <a:r>
              <a:rPr lang="en-US" sz="3500" dirty="0" smtClean="0"/>
              <a:t>Invest $1 billion on roads, highways, and bridges</a:t>
            </a:r>
          </a:p>
          <a:p>
            <a:r>
              <a:rPr lang="en-US" sz="3500" dirty="0"/>
              <a:t>Create fund for new Baton Rouge bridge</a:t>
            </a:r>
          </a:p>
          <a:p>
            <a:endParaRPr lang="en-US" dirty="0"/>
          </a:p>
        </p:txBody>
      </p:sp>
      <p:sp>
        <p:nvSpPr>
          <p:cNvPr id="6" name="Title 1"/>
          <p:cNvSpPr>
            <a:spLocks noGrp="1"/>
          </p:cNvSpPr>
          <p:nvPr>
            <p:ph type="title"/>
          </p:nvPr>
        </p:nvSpPr>
        <p:spPr>
          <a:xfrm>
            <a:off x="710604" y="365722"/>
            <a:ext cx="10515600" cy="1250428"/>
          </a:xfrm>
        </p:spPr>
        <p:txBody>
          <a:bodyPr/>
          <a:lstStyle/>
          <a:p>
            <a:r>
              <a:rPr lang="en-US" dirty="0" smtClean="0"/>
              <a:t>Seize the Moment</a:t>
            </a:r>
            <a:endParaRPr lang="en-US" dirty="0"/>
          </a:p>
        </p:txBody>
      </p:sp>
    </p:spTree>
    <p:extLst>
      <p:ext uri="{BB962C8B-B14F-4D97-AF65-F5344CB8AC3E}">
        <p14:creationId xmlns:p14="http://schemas.microsoft.com/office/powerpoint/2010/main" val="41942113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6155048-FA92-4756-BB50-535DA19E3584}" type="slidenum">
              <a:rPr lang="en-US" smtClean="0"/>
              <a:pPr/>
              <a:t>56</a:t>
            </a:fld>
            <a:endParaRPr lang="en-US" dirty="0"/>
          </a:p>
        </p:txBody>
      </p:sp>
      <p:sp>
        <p:nvSpPr>
          <p:cNvPr id="3" name="Content Placeholder 2"/>
          <p:cNvSpPr>
            <a:spLocks noGrp="1"/>
          </p:cNvSpPr>
          <p:nvPr>
            <p:ph idx="4294967295"/>
          </p:nvPr>
        </p:nvSpPr>
        <p:spPr>
          <a:xfrm>
            <a:off x="740636" y="1778392"/>
            <a:ext cx="9650247" cy="4696593"/>
          </a:xfrm>
        </p:spPr>
        <p:txBody>
          <a:bodyPr>
            <a:normAutofit/>
          </a:bodyPr>
          <a:lstStyle/>
          <a:p>
            <a:pPr lvl="0"/>
            <a:r>
              <a:rPr lang="en-US" sz="3500" dirty="0" smtClean="0"/>
              <a:t>Increase teacher pay</a:t>
            </a:r>
          </a:p>
          <a:p>
            <a:pPr lvl="0"/>
            <a:r>
              <a:rPr lang="en-US" sz="3500" dirty="0" smtClean="0"/>
              <a:t>Increase faculty pay</a:t>
            </a:r>
          </a:p>
          <a:p>
            <a:pPr lvl="0"/>
            <a:r>
              <a:rPr lang="en-US" sz="3500" dirty="0" smtClean="0"/>
              <a:t>Commit more than $150 million in new dollars for Higher Education</a:t>
            </a:r>
          </a:p>
          <a:p>
            <a:pPr lvl="0"/>
            <a:r>
              <a:rPr lang="en-US" sz="3500" dirty="0" smtClean="0"/>
              <a:t>Increase supplemental pay</a:t>
            </a:r>
          </a:p>
          <a:p>
            <a:pPr lvl="0"/>
            <a:r>
              <a:rPr lang="en-US" sz="3500" dirty="0" smtClean="0"/>
              <a:t>Raise rates for all ICF/OD providers</a:t>
            </a:r>
            <a:endParaRPr lang="en-US" sz="3500" dirty="0"/>
          </a:p>
          <a:p>
            <a:endParaRPr lang="en-US" dirty="0"/>
          </a:p>
        </p:txBody>
      </p:sp>
      <p:sp>
        <p:nvSpPr>
          <p:cNvPr id="6" name="Title 1"/>
          <p:cNvSpPr>
            <a:spLocks noGrp="1"/>
          </p:cNvSpPr>
          <p:nvPr>
            <p:ph type="title"/>
          </p:nvPr>
        </p:nvSpPr>
        <p:spPr>
          <a:xfrm>
            <a:off x="710604" y="365722"/>
            <a:ext cx="10515600" cy="1250428"/>
          </a:xfrm>
        </p:spPr>
        <p:txBody>
          <a:bodyPr/>
          <a:lstStyle/>
          <a:p>
            <a:r>
              <a:rPr lang="en-US" dirty="0" smtClean="0"/>
              <a:t>Invest in FY 23</a:t>
            </a:r>
            <a:endParaRPr lang="en-US" dirty="0"/>
          </a:p>
        </p:txBody>
      </p:sp>
    </p:spTree>
    <p:extLst>
      <p:ext uri="{BB962C8B-B14F-4D97-AF65-F5344CB8AC3E}">
        <p14:creationId xmlns:p14="http://schemas.microsoft.com/office/powerpoint/2010/main" val="1048495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E13C-A25E-4DA9-A29C-6BEFBBF508D3}"/>
              </a:ext>
            </a:extLst>
          </p:cNvPr>
          <p:cNvSpPr>
            <a:spLocks noGrp="1"/>
          </p:cNvSpPr>
          <p:nvPr>
            <p:ph type="ctrTitle"/>
          </p:nvPr>
        </p:nvSpPr>
        <p:spPr>
          <a:xfrm>
            <a:off x="699714" y="5490971"/>
            <a:ext cx="6962072" cy="1159200"/>
          </a:xfrm>
        </p:spPr>
        <p:txBody>
          <a:bodyPr anchor="ctr">
            <a:normAutofit/>
          </a:bodyPr>
          <a:lstStyle/>
          <a:p>
            <a:pPr algn="l"/>
            <a:r>
              <a:rPr lang="en-US" sz="4000" dirty="0">
                <a:solidFill>
                  <a:srgbClr val="FFFFFF"/>
                </a:solidFill>
              </a:rPr>
              <a:t>Money</a:t>
            </a:r>
          </a:p>
        </p:txBody>
      </p:sp>
      <p:sp>
        <p:nvSpPr>
          <p:cNvPr id="3" name="Subtitle 2">
            <a:extLst>
              <a:ext uri="{FF2B5EF4-FFF2-40B4-BE49-F238E27FC236}">
                <a16:creationId xmlns:a16="http://schemas.microsoft.com/office/drawing/2014/main" id="{62499A88-9F91-475C-A554-83B30369104A}"/>
              </a:ext>
            </a:extLst>
          </p:cNvPr>
          <p:cNvSpPr>
            <a:spLocks noGrp="1"/>
          </p:cNvSpPr>
          <p:nvPr>
            <p:ph type="subTitle" idx="1"/>
          </p:nvPr>
        </p:nvSpPr>
        <p:spPr>
          <a:xfrm>
            <a:off x="8456522" y="5633765"/>
            <a:ext cx="3408555" cy="873612"/>
          </a:xfrm>
        </p:spPr>
        <p:txBody>
          <a:bodyPr anchor="ctr">
            <a:normAutofit/>
          </a:bodyPr>
          <a:lstStyle/>
          <a:p>
            <a:pPr algn="l"/>
            <a:r>
              <a:rPr lang="en-US" sz="2000" dirty="0">
                <a:solidFill>
                  <a:srgbClr val="FFFFFF"/>
                </a:solidFill>
              </a:rPr>
              <a:t>Do Things</a:t>
            </a:r>
          </a:p>
        </p:txBody>
      </p:sp>
      <p:pic>
        <p:nvPicPr>
          <p:cNvPr id="4" name="MoneyTrim">
            <a:hlinkClick r:id="" action="ppaction://media"/>
            <a:extLst>
              <a:ext uri="{FF2B5EF4-FFF2-40B4-BE49-F238E27FC236}">
                <a16:creationId xmlns:a16="http://schemas.microsoft.com/office/drawing/2014/main" id="{02E2F734-17CB-4BA5-A69E-79A0CD0D39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5319" y="901198"/>
            <a:ext cx="8033981" cy="4519114"/>
          </a:xfrm>
          <a:prstGeom prst="rect">
            <a:avLst/>
          </a:prstGeom>
        </p:spPr>
      </p:pic>
    </p:spTree>
    <p:extLst>
      <p:ext uri="{BB962C8B-B14F-4D97-AF65-F5344CB8AC3E}">
        <p14:creationId xmlns:p14="http://schemas.microsoft.com/office/powerpoint/2010/main" val="7894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Rescue Plan </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7</a:t>
            </a:fld>
            <a:endParaRPr lang="en-US" dirty="0"/>
          </a:p>
        </p:txBody>
      </p:sp>
      <p:sp>
        <p:nvSpPr>
          <p:cNvPr id="4" name="TextBox 3"/>
          <p:cNvSpPr txBox="1"/>
          <p:nvPr/>
        </p:nvSpPr>
        <p:spPr>
          <a:xfrm>
            <a:off x="929640" y="2094040"/>
            <a:ext cx="8781288" cy="458587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smtClean="0"/>
              <a:t>Louisiana received $3.011 billion in Fiscal Year 2021</a:t>
            </a:r>
          </a:p>
          <a:p>
            <a:pPr marL="285750" indent="-285750">
              <a:spcAft>
                <a:spcPts val="1200"/>
              </a:spcAft>
              <a:buFont typeface="Arial" panose="020B0604020202020204" pitchFamily="34" charset="0"/>
              <a:buChar char="•"/>
            </a:pPr>
            <a:r>
              <a:rPr lang="en-US" sz="2800" dirty="0" smtClean="0"/>
              <a:t>Funds appropriated and transferred </a:t>
            </a:r>
            <a:r>
              <a:rPr lang="en-US" sz="2800" dirty="0"/>
              <a:t>—</a:t>
            </a:r>
            <a:r>
              <a:rPr lang="en-US" sz="2800" dirty="0" smtClean="0"/>
              <a:t> $1.626 billion</a:t>
            </a:r>
          </a:p>
          <a:p>
            <a:pPr marL="285750" indent="-285750">
              <a:spcAft>
                <a:spcPts val="1200"/>
              </a:spcAft>
              <a:buFont typeface="Arial" panose="020B0604020202020204" pitchFamily="34" charset="0"/>
              <a:buChar char="•"/>
            </a:pPr>
            <a:r>
              <a:rPr lang="en-US" sz="2800" dirty="0" smtClean="0"/>
              <a:t>Recommendations for remainder of funds — $1.384 billion</a:t>
            </a:r>
          </a:p>
          <a:p>
            <a:pPr marL="822960" lvl="1" indent="-285750">
              <a:spcAft>
                <a:spcPts val="1200"/>
              </a:spcAft>
              <a:buFont typeface="Arial" panose="020B0604020202020204" pitchFamily="34" charset="0"/>
              <a:buChar char="•"/>
            </a:pPr>
            <a:r>
              <a:rPr lang="en-US" sz="2800" dirty="0" smtClean="0"/>
              <a:t>Unemployment Insurance Fund — $550 million</a:t>
            </a:r>
          </a:p>
          <a:p>
            <a:pPr marL="822960" lvl="1" indent="-285750">
              <a:spcAft>
                <a:spcPts val="1200"/>
              </a:spcAft>
              <a:buFont typeface="Arial" panose="020B0604020202020204" pitchFamily="34" charset="0"/>
              <a:buChar char="•"/>
            </a:pPr>
            <a:r>
              <a:rPr lang="en-US" sz="2800" dirty="0" smtClean="0"/>
              <a:t>Transportation Projects — $275 million</a:t>
            </a:r>
          </a:p>
          <a:p>
            <a:pPr marL="822960" lvl="1" indent="-285750">
              <a:spcAft>
                <a:spcPts val="1200"/>
              </a:spcAft>
              <a:buFont typeface="Arial" panose="020B0604020202020204" pitchFamily="34" charset="0"/>
              <a:buChar char="•"/>
            </a:pPr>
            <a:r>
              <a:rPr lang="en-US" sz="2800" dirty="0" smtClean="0"/>
              <a:t>Water/sewer projects — $559 million</a:t>
            </a:r>
            <a:endParaRPr lang="en-US" sz="28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5509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Projects</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8</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45185486"/>
              </p:ext>
            </p:extLst>
          </p:nvPr>
        </p:nvGraphicFramePr>
        <p:xfrm>
          <a:off x="1553535" y="2518151"/>
          <a:ext cx="8128000" cy="2286000"/>
        </p:xfrm>
        <a:graphic>
          <a:graphicData uri="http://schemas.openxmlformats.org/drawingml/2006/table">
            <a:tbl>
              <a:tblPr firstRow="1" bandRow="1">
                <a:tableStyleId>{BC89EF96-8CEA-46FF-86C4-4CE0E7609802}</a:tableStyleId>
              </a:tblPr>
              <a:tblGrid>
                <a:gridCol w="6080642">
                  <a:extLst>
                    <a:ext uri="{9D8B030D-6E8A-4147-A177-3AD203B41FA5}">
                      <a16:colId xmlns:a16="http://schemas.microsoft.com/office/drawing/2014/main" val="4147242297"/>
                    </a:ext>
                  </a:extLst>
                </a:gridCol>
                <a:gridCol w="2047358">
                  <a:extLst>
                    <a:ext uri="{9D8B030D-6E8A-4147-A177-3AD203B41FA5}">
                      <a16:colId xmlns:a16="http://schemas.microsoft.com/office/drawing/2014/main" val="1391810273"/>
                    </a:ext>
                  </a:extLst>
                </a:gridCol>
              </a:tblGrid>
              <a:tr h="0">
                <a:tc>
                  <a:txBody>
                    <a:bodyPr/>
                    <a:lstStyle/>
                    <a:p>
                      <a:pPr marL="0"/>
                      <a:r>
                        <a:rPr lang="en-US" sz="2400" b="0" dirty="0" smtClean="0"/>
                        <a:t>Lake Charles I-10 Bridge</a:t>
                      </a:r>
                      <a:endParaRPr lang="en-US" sz="2400" b="0" dirty="0"/>
                    </a:p>
                  </a:txBody>
                  <a:tcPr/>
                </a:tc>
                <a:tc>
                  <a:txBody>
                    <a:bodyPr/>
                    <a:lstStyle/>
                    <a:p>
                      <a:pPr algn="r"/>
                      <a:r>
                        <a:rPr lang="en-US" sz="2400" b="0" dirty="0" smtClean="0"/>
                        <a:t>$100 million</a:t>
                      </a:r>
                      <a:endParaRPr lang="en-US" sz="2400" b="0" dirty="0"/>
                    </a:p>
                  </a:txBody>
                  <a:tcPr/>
                </a:tc>
                <a:extLst>
                  <a:ext uri="{0D108BD9-81ED-4DB2-BD59-A6C34878D82A}">
                    <a16:rowId xmlns:a16="http://schemas.microsoft.com/office/drawing/2014/main" val="3148671936"/>
                  </a:ext>
                </a:extLst>
              </a:tr>
              <a:tr h="0">
                <a:tc>
                  <a:txBody>
                    <a:bodyPr/>
                    <a:lstStyle/>
                    <a:p>
                      <a:pPr marL="0"/>
                      <a:r>
                        <a:rPr lang="en-US" sz="2400" dirty="0" smtClean="0"/>
                        <a:t>I-49</a:t>
                      </a:r>
                      <a:r>
                        <a:rPr lang="en-US" sz="2400" baseline="0" dirty="0" smtClean="0"/>
                        <a:t> South</a:t>
                      </a:r>
                      <a:endParaRPr lang="en-US" sz="2400" dirty="0"/>
                    </a:p>
                  </a:txBody>
                  <a:tcPr/>
                </a:tc>
                <a:tc>
                  <a:txBody>
                    <a:bodyPr/>
                    <a:lstStyle/>
                    <a:p>
                      <a:pPr algn="r"/>
                      <a:r>
                        <a:rPr lang="en-US" sz="2400" dirty="0" smtClean="0"/>
                        <a:t>$100 million</a:t>
                      </a:r>
                      <a:endParaRPr lang="en-US" sz="2400" dirty="0"/>
                    </a:p>
                  </a:txBody>
                  <a:tcPr/>
                </a:tc>
                <a:extLst>
                  <a:ext uri="{0D108BD9-81ED-4DB2-BD59-A6C34878D82A}">
                    <a16:rowId xmlns:a16="http://schemas.microsoft.com/office/drawing/2014/main" val="4002761595"/>
                  </a:ext>
                </a:extLst>
              </a:tr>
              <a:tr h="0">
                <a:tc>
                  <a:txBody>
                    <a:bodyPr/>
                    <a:lstStyle/>
                    <a:p>
                      <a:pPr marL="0"/>
                      <a:r>
                        <a:rPr lang="en-US" sz="2400" dirty="0" smtClean="0"/>
                        <a:t>DOTD Opportunity Fund</a:t>
                      </a:r>
                      <a:endParaRPr lang="en-US" sz="2400" b="1" dirty="0"/>
                    </a:p>
                  </a:txBody>
                  <a:tcPr/>
                </a:tc>
                <a:tc>
                  <a:txBody>
                    <a:bodyPr/>
                    <a:lstStyle/>
                    <a:p>
                      <a:pPr algn="r"/>
                      <a:r>
                        <a:rPr lang="en-US" sz="2400" dirty="0" smtClean="0"/>
                        <a:t>$50 million</a:t>
                      </a:r>
                      <a:endParaRPr lang="en-US" sz="2400" b="1" dirty="0"/>
                    </a:p>
                  </a:txBody>
                  <a:tcPr/>
                </a:tc>
                <a:extLst>
                  <a:ext uri="{0D108BD9-81ED-4DB2-BD59-A6C34878D82A}">
                    <a16:rowId xmlns:a16="http://schemas.microsoft.com/office/drawing/2014/main" val="1302680341"/>
                  </a:ext>
                </a:extLst>
              </a:tr>
              <a:tr h="0">
                <a:tc>
                  <a:txBody>
                    <a:bodyPr/>
                    <a:lstStyle/>
                    <a:p>
                      <a:pPr marL="0"/>
                      <a:r>
                        <a:rPr lang="en-US" sz="2400" dirty="0" smtClean="0"/>
                        <a:t>Baton Rouge/New Orleans Rail</a:t>
                      </a:r>
                      <a:endParaRPr lang="en-US" sz="2400" dirty="0"/>
                    </a:p>
                  </a:txBody>
                  <a:tcPr/>
                </a:tc>
                <a:tc>
                  <a:txBody>
                    <a:bodyPr/>
                    <a:lstStyle/>
                    <a:p>
                      <a:pPr algn="r"/>
                      <a:r>
                        <a:rPr lang="en-US" sz="2400" dirty="0" smtClean="0"/>
                        <a:t>$25 million</a:t>
                      </a:r>
                      <a:endParaRPr lang="en-US" sz="2400" dirty="0"/>
                    </a:p>
                  </a:txBody>
                  <a:tcPr/>
                </a:tc>
                <a:extLst>
                  <a:ext uri="{0D108BD9-81ED-4DB2-BD59-A6C34878D82A}">
                    <a16:rowId xmlns:a16="http://schemas.microsoft.com/office/drawing/2014/main" val="3266299469"/>
                  </a:ext>
                </a:extLst>
              </a:tr>
              <a:tr h="0">
                <a:tc>
                  <a:txBody>
                    <a:bodyPr/>
                    <a:lstStyle/>
                    <a:p>
                      <a:pPr lvl="2"/>
                      <a:r>
                        <a:rPr lang="en-US" sz="2400" b="1" dirty="0" smtClean="0"/>
                        <a:t>Total</a:t>
                      </a:r>
                      <a:endParaRPr lang="en-US" sz="2400" b="1" dirty="0"/>
                    </a:p>
                  </a:txBody>
                  <a:tcPr/>
                </a:tc>
                <a:tc>
                  <a:txBody>
                    <a:bodyPr/>
                    <a:lstStyle/>
                    <a:p>
                      <a:pPr algn="r"/>
                      <a:r>
                        <a:rPr lang="en-US" sz="2400" b="1" dirty="0" smtClean="0"/>
                        <a:t>$275 million</a:t>
                      </a:r>
                      <a:endParaRPr lang="en-US" sz="2400" b="1" dirty="0"/>
                    </a:p>
                  </a:txBody>
                  <a:tcPr/>
                </a:tc>
                <a:extLst>
                  <a:ext uri="{0D108BD9-81ED-4DB2-BD59-A6C34878D82A}">
                    <a16:rowId xmlns:a16="http://schemas.microsoft.com/office/drawing/2014/main" val="1455457931"/>
                  </a:ext>
                </a:extLst>
              </a:tr>
            </a:tbl>
          </a:graphicData>
        </a:graphic>
      </p:graphicFrame>
    </p:spTree>
    <p:extLst>
      <p:ext uri="{BB962C8B-B14F-4D97-AF65-F5344CB8AC3E}">
        <p14:creationId xmlns:p14="http://schemas.microsoft.com/office/powerpoint/2010/main" val="86397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Sector Fund</a:t>
            </a:r>
            <a:endParaRPr lang="en-US" dirty="0"/>
          </a:p>
        </p:txBody>
      </p:sp>
      <p:sp>
        <p:nvSpPr>
          <p:cNvPr id="3" name="Slide Number Placeholder 2"/>
          <p:cNvSpPr>
            <a:spLocks noGrp="1"/>
          </p:cNvSpPr>
          <p:nvPr>
            <p:ph type="sldNum" sz="quarter" idx="12"/>
          </p:nvPr>
        </p:nvSpPr>
        <p:spPr/>
        <p:txBody>
          <a:bodyPr/>
          <a:lstStyle/>
          <a:p>
            <a:fld id="{86155048-FA92-4756-BB50-535DA19E3584}" type="slidenum">
              <a:rPr lang="en-US" smtClean="0"/>
              <a:pPr/>
              <a:t>9</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4720773"/>
              </p:ext>
            </p:extLst>
          </p:nvPr>
        </p:nvGraphicFramePr>
        <p:xfrm>
          <a:off x="1793949" y="2358665"/>
          <a:ext cx="7324651" cy="1554480"/>
        </p:xfrm>
        <a:graphic>
          <a:graphicData uri="http://schemas.openxmlformats.org/drawingml/2006/table">
            <a:tbl>
              <a:tblPr firstRow="1" bandRow="1">
                <a:tableStyleId>{BC89EF96-8CEA-46FF-86C4-4CE0E7609802}</a:tableStyleId>
              </a:tblPr>
              <a:tblGrid>
                <a:gridCol w="3022600">
                  <a:extLst>
                    <a:ext uri="{9D8B030D-6E8A-4147-A177-3AD203B41FA5}">
                      <a16:colId xmlns:a16="http://schemas.microsoft.com/office/drawing/2014/main" val="4147242297"/>
                    </a:ext>
                  </a:extLst>
                </a:gridCol>
                <a:gridCol w="2317898">
                  <a:extLst>
                    <a:ext uri="{9D8B030D-6E8A-4147-A177-3AD203B41FA5}">
                      <a16:colId xmlns:a16="http://schemas.microsoft.com/office/drawing/2014/main" val="1391810273"/>
                    </a:ext>
                  </a:extLst>
                </a:gridCol>
                <a:gridCol w="1984153">
                  <a:extLst>
                    <a:ext uri="{9D8B030D-6E8A-4147-A177-3AD203B41FA5}">
                      <a16:colId xmlns:a16="http://schemas.microsoft.com/office/drawing/2014/main" val="1795057311"/>
                    </a:ext>
                  </a:extLst>
                </a:gridCol>
              </a:tblGrid>
              <a:tr h="0">
                <a:tc>
                  <a:txBody>
                    <a:bodyPr/>
                    <a:lstStyle/>
                    <a:p>
                      <a:pPr marL="0"/>
                      <a:r>
                        <a:rPr lang="en-US" sz="2800" b="0" dirty="0" smtClean="0"/>
                        <a:t>81 Water Projects</a:t>
                      </a:r>
                      <a:endParaRPr lang="en-US" sz="2800" b="0" dirty="0"/>
                    </a:p>
                  </a:txBody>
                  <a:tcPr/>
                </a:tc>
                <a:tc>
                  <a:txBody>
                    <a:bodyPr/>
                    <a:lstStyle/>
                    <a:p>
                      <a:pPr algn="ctr"/>
                      <a:r>
                        <a:rPr lang="en-US" sz="2800" b="0" dirty="0" smtClean="0"/>
                        <a:t>$193 million</a:t>
                      </a:r>
                      <a:endParaRPr lang="en-US" sz="2800" b="0" dirty="0"/>
                    </a:p>
                  </a:txBody>
                  <a:tcPr/>
                </a:tc>
                <a:tc>
                  <a:txBody>
                    <a:bodyPr/>
                    <a:lstStyle/>
                    <a:p>
                      <a:pPr algn="ctr"/>
                      <a:r>
                        <a:rPr lang="en-US" sz="2800" b="0" dirty="0" smtClean="0"/>
                        <a:t>65%</a:t>
                      </a:r>
                      <a:endParaRPr lang="en-US" sz="2800" b="0" dirty="0"/>
                    </a:p>
                  </a:txBody>
                  <a:tcPr/>
                </a:tc>
                <a:extLst>
                  <a:ext uri="{0D108BD9-81ED-4DB2-BD59-A6C34878D82A}">
                    <a16:rowId xmlns:a16="http://schemas.microsoft.com/office/drawing/2014/main" val="3148671936"/>
                  </a:ext>
                </a:extLst>
              </a:tr>
              <a:tr h="0">
                <a:tc>
                  <a:txBody>
                    <a:bodyPr/>
                    <a:lstStyle/>
                    <a:p>
                      <a:pPr marL="0"/>
                      <a:r>
                        <a:rPr lang="en-US" sz="2800" dirty="0" smtClean="0"/>
                        <a:t>35 Sewer</a:t>
                      </a:r>
                      <a:r>
                        <a:rPr lang="en-US" sz="2800" baseline="0" dirty="0" smtClean="0"/>
                        <a:t> Projects</a:t>
                      </a:r>
                      <a:endParaRPr lang="en-US" sz="2800" dirty="0"/>
                    </a:p>
                  </a:txBody>
                  <a:tcPr/>
                </a:tc>
                <a:tc>
                  <a:txBody>
                    <a:bodyPr/>
                    <a:lstStyle/>
                    <a:p>
                      <a:pPr algn="ctr"/>
                      <a:r>
                        <a:rPr lang="en-US" sz="2800" dirty="0" smtClean="0"/>
                        <a:t>$104 million</a:t>
                      </a:r>
                      <a:endParaRPr lang="en-US" sz="2800" dirty="0"/>
                    </a:p>
                  </a:txBody>
                  <a:tcPr/>
                </a:tc>
                <a:tc>
                  <a:txBody>
                    <a:bodyPr/>
                    <a:lstStyle/>
                    <a:p>
                      <a:pPr algn="ctr"/>
                      <a:r>
                        <a:rPr lang="en-US" sz="2800" dirty="0" smtClean="0"/>
                        <a:t>35%</a:t>
                      </a:r>
                      <a:endParaRPr lang="en-US" sz="2800" dirty="0"/>
                    </a:p>
                  </a:txBody>
                  <a:tcPr/>
                </a:tc>
                <a:extLst>
                  <a:ext uri="{0D108BD9-81ED-4DB2-BD59-A6C34878D82A}">
                    <a16:rowId xmlns:a16="http://schemas.microsoft.com/office/drawing/2014/main" val="4002761595"/>
                  </a:ext>
                </a:extLst>
              </a:tr>
              <a:tr h="0">
                <a:tc>
                  <a:txBody>
                    <a:bodyPr/>
                    <a:lstStyle/>
                    <a:p>
                      <a:pPr marL="0"/>
                      <a:r>
                        <a:rPr lang="en-US" sz="2800" dirty="0" smtClean="0"/>
                        <a:t>116 Projects</a:t>
                      </a:r>
                      <a:endParaRPr lang="en-US" sz="2800" dirty="0"/>
                    </a:p>
                  </a:txBody>
                  <a:tcPr/>
                </a:tc>
                <a:tc>
                  <a:txBody>
                    <a:bodyPr/>
                    <a:lstStyle/>
                    <a:p>
                      <a:pPr algn="ctr"/>
                      <a:r>
                        <a:rPr lang="en-US" sz="2800" dirty="0" smtClean="0"/>
                        <a:t>$297 million</a:t>
                      </a:r>
                      <a:endParaRPr lang="en-US" sz="2800" dirty="0"/>
                    </a:p>
                  </a:txBody>
                  <a:tcPr/>
                </a:tc>
                <a:tc>
                  <a:txBody>
                    <a:bodyPr/>
                    <a:lstStyle/>
                    <a:p>
                      <a:pPr algn="ctr"/>
                      <a:endParaRPr lang="en-US" sz="2800" dirty="0"/>
                    </a:p>
                  </a:txBody>
                  <a:tcPr/>
                </a:tc>
                <a:extLst>
                  <a:ext uri="{0D108BD9-81ED-4DB2-BD59-A6C34878D82A}">
                    <a16:rowId xmlns:a16="http://schemas.microsoft.com/office/drawing/2014/main" val="2602228989"/>
                  </a:ext>
                </a:extLst>
              </a:tr>
            </a:tbl>
          </a:graphicData>
        </a:graphic>
      </p:graphicFrame>
      <p:sp>
        <p:nvSpPr>
          <p:cNvPr id="5" name="TextBox 4"/>
          <p:cNvSpPr txBox="1"/>
          <p:nvPr/>
        </p:nvSpPr>
        <p:spPr>
          <a:xfrm>
            <a:off x="1687623" y="4965405"/>
            <a:ext cx="6052879" cy="461665"/>
          </a:xfrm>
          <a:prstGeom prst="rect">
            <a:avLst/>
          </a:prstGeom>
          <a:noFill/>
        </p:spPr>
        <p:txBody>
          <a:bodyPr wrap="square" rtlCol="0">
            <a:spAutoFit/>
          </a:bodyPr>
          <a:lstStyle/>
          <a:p>
            <a:r>
              <a:rPr lang="en-US" sz="2400" dirty="0" smtClean="0"/>
              <a:t>$559 million reserved for second </a:t>
            </a:r>
            <a:r>
              <a:rPr lang="en-US" sz="2400" dirty="0" err="1" smtClean="0"/>
              <a:t>traunch</a:t>
            </a:r>
            <a:endParaRPr lang="en-US" sz="2400" dirty="0"/>
          </a:p>
        </p:txBody>
      </p:sp>
    </p:spTree>
    <p:extLst>
      <p:ext uri="{BB962C8B-B14F-4D97-AF65-F5344CB8AC3E}">
        <p14:creationId xmlns:p14="http://schemas.microsoft.com/office/powerpoint/2010/main" val="396723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 LaGov">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 LaGov">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TM03090434[[fn=Wood Type]]</Template>
  <TotalTime>49252</TotalTime>
  <Words>3272</Words>
  <Application>Microsoft Office PowerPoint</Application>
  <PresentationFormat>Widescreen</PresentationFormat>
  <Paragraphs>777</Paragraphs>
  <Slides>56</Slides>
  <Notes>56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56</vt:i4>
      </vt:variant>
    </vt:vector>
  </HeadingPairs>
  <TitlesOfParts>
    <vt:vector size="67" baseType="lpstr">
      <vt:lpstr>Arial</vt:lpstr>
      <vt:lpstr>Calibri</vt:lpstr>
      <vt:lpstr>Calibri Light</vt:lpstr>
      <vt:lpstr>Franklin Gothic Book</vt:lpstr>
      <vt:lpstr>Franklin Gothic Demi</vt:lpstr>
      <vt:lpstr>Franklin Gothic Demi Cond</vt:lpstr>
      <vt:lpstr>Times New Roman</vt:lpstr>
      <vt:lpstr>Wingdings</vt:lpstr>
      <vt:lpstr>Office Theme</vt:lpstr>
      <vt:lpstr>Theme LaGov</vt:lpstr>
      <vt:lpstr>1_Theme LaGov</vt:lpstr>
      <vt:lpstr>Executive Budget Fiscal Year 2022-2023 Senate Finance Committee February 22, 2022</vt:lpstr>
      <vt:lpstr>Four things come not back: the spoken word, the sped arrow, the past life and the neglected opportunity.                                            —Arabian proverb</vt:lpstr>
      <vt:lpstr>PowerPoint Presentation</vt:lpstr>
      <vt:lpstr>PowerPoint Presentation</vt:lpstr>
      <vt:lpstr>The Opportunity: Sources of One-Time Funding</vt:lpstr>
      <vt:lpstr>Money</vt:lpstr>
      <vt:lpstr>American Rescue Plan </vt:lpstr>
      <vt:lpstr>Transportation Projects</vt:lpstr>
      <vt:lpstr>Water Sector Fund</vt:lpstr>
      <vt:lpstr>FY 21 Surplus $700 Million</vt:lpstr>
      <vt:lpstr>Recommendation for Surplus Dollars</vt:lpstr>
      <vt:lpstr>PowerPoint Presentation</vt:lpstr>
      <vt:lpstr>FY 22 Excess</vt:lpstr>
      <vt:lpstr>Revised Revenue Estimates for FY 2021-2022 </vt:lpstr>
      <vt:lpstr>FY 22 Recommendations for  Supplemental and Funds Bills</vt:lpstr>
      <vt:lpstr>FY 2021-2022 Supplemental and Funds Bills</vt:lpstr>
      <vt:lpstr>FY 2021-2022 Supplemental and Funds Bills</vt:lpstr>
      <vt:lpstr>Investing in Roads and Bridges</vt:lpstr>
      <vt:lpstr>FY 22 Accomplishments</vt:lpstr>
      <vt:lpstr>Louisiana Annual Gross Domestic Product (GDP): 2009-2021</vt:lpstr>
      <vt:lpstr>Louisiana Unemployment Rate</vt:lpstr>
      <vt:lpstr>Rating Agency Review</vt:lpstr>
      <vt:lpstr>New Economic Activity and Investment</vt:lpstr>
      <vt:lpstr>DOTD Accomplishments  </vt:lpstr>
      <vt:lpstr>Mississippi River Deepening</vt:lpstr>
      <vt:lpstr>PowerPoint Presentation</vt:lpstr>
      <vt:lpstr>Supporting the Health Care Surge</vt:lpstr>
      <vt:lpstr>K-12 Education</vt:lpstr>
      <vt:lpstr>PowerPoint Presentation</vt:lpstr>
      <vt:lpstr>FY 2022-2023  Executive Budget</vt:lpstr>
      <vt:lpstr>Revised Revenue Estimates for FY 2022-2023 </vt:lpstr>
      <vt:lpstr>Revenue Outlook Before Pandemic and Now:     Taxes, Licenses and Fees</vt:lpstr>
      <vt:lpstr>FY 2021-2022 Budget Comparisons</vt:lpstr>
      <vt:lpstr>PowerPoint Presentation</vt:lpstr>
      <vt:lpstr>State General Fund</vt:lpstr>
      <vt:lpstr>FY 2022-2023 Executive Budget</vt:lpstr>
      <vt:lpstr>General Fund Investment</vt:lpstr>
      <vt:lpstr>General Fund Investment</vt:lpstr>
      <vt:lpstr>General Fund Investment</vt:lpstr>
      <vt:lpstr>General Fund Investment</vt:lpstr>
      <vt:lpstr>Higher Education</vt:lpstr>
      <vt:lpstr>Higher Education</vt:lpstr>
      <vt:lpstr>Louisiana Department of Health</vt:lpstr>
      <vt:lpstr>Medical Vendor Payments &amp; OBH Rate Increases</vt:lpstr>
      <vt:lpstr>Medical Vendor Payments &amp; OBH Rate Increases</vt:lpstr>
      <vt:lpstr>Medical Vendor Payments</vt:lpstr>
      <vt:lpstr>Department of Children &amp; Family Services</vt:lpstr>
      <vt:lpstr>Conservation Fund</vt:lpstr>
      <vt:lpstr>Office of Technology Services </vt:lpstr>
      <vt:lpstr>Office of Technology Services </vt:lpstr>
      <vt:lpstr>Office of Technology Services </vt:lpstr>
      <vt:lpstr>Broadband</vt:lpstr>
      <vt:lpstr>PowerPoint Presentation</vt:lpstr>
      <vt:lpstr>PowerPoint Presentation</vt:lpstr>
      <vt:lpstr>Seize the Moment</vt:lpstr>
      <vt:lpstr>Invest in FY 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Budget Fiscal Year 2016-2017 Joint Legislative Committee on the Budget February 13, 2016</dc:title>
  <dc:creator>Barbara Goodson</dc:creator>
  <cp:lastModifiedBy>Sue Israel</cp:lastModifiedBy>
  <cp:revision>430</cp:revision>
  <cp:lastPrinted>2022-02-21T16:53:56Z</cp:lastPrinted>
  <dcterms:created xsi:type="dcterms:W3CDTF">2016-02-08T18:52:42Z</dcterms:created>
  <dcterms:modified xsi:type="dcterms:W3CDTF">2022-02-21T17:32:14Z</dcterms:modified>
</cp:coreProperties>
</file>